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2" r:id="rId2"/>
  </p:sldMasterIdLst>
  <p:notesMasterIdLst>
    <p:notesMasterId r:id="rId44"/>
  </p:notesMasterIdLst>
  <p:sldIdLst>
    <p:sldId id="9034" r:id="rId3"/>
    <p:sldId id="10981" r:id="rId4"/>
    <p:sldId id="11027" r:id="rId5"/>
    <p:sldId id="10980" r:id="rId6"/>
    <p:sldId id="10984" r:id="rId7"/>
    <p:sldId id="10986" r:id="rId8"/>
    <p:sldId id="11009" r:id="rId9"/>
    <p:sldId id="10988" r:id="rId10"/>
    <p:sldId id="10987" r:id="rId11"/>
    <p:sldId id="11029" r:id="rId12"/>
    <p:sldId id="11004" r:id="rId13"/>
    <p:sldId id="10996" r:id="rId14"/>
    <p:sldId id="10983" r:id="rId15"/>
    <p:sldId id="10982" r:id="rId16"/>
    <p:sldId id="11030" r:id="rId17"/>
    <p:sldId id="11031" r:id="rId18"/>
    <p:sldId id="10989" r:id="rId19"/>
    <p:sldId id="11032" r:id="rId20"/>
    <p:sldId id="11010" r:id="rId21"/>
    <p:sldId id="10993" r:id="rId22"/>
    <p:sldId id="11033" r:id="rId23"/>
    <p:sldId id="10992" r:id="rId24"/>
    <p:sldId id="10990" r:id="rId25"/>
    <p:sldId id="11000" r:id="rId26"/>
    <p:sldId id="11003" r:id="rId27"/>
    <p:sldId id="11034" r:id="rId28"/>
    <p:sldId id="11035" r:id="rId29"/>
    <p:sldId id="10997" r:id="rId30"/>
    <p:sldId id="11036" r:id="rId31"/>
    <p:sldId id="10994" r:id="rId32"/>
    <p:sldId id="11044" r:id="rId33"/>
    <p:sldId id="10999" r:id="rId34"/>
    <p:sldId id="11037" r:id="rId35"/>
    <p:sldId id="11005" r:id="rId36"/>
    <p:sldId id="11006" r:id="rId37"/>
    <p:sldId id="11002" r:id="rId38"/>
    <p:sldId id="11038" r:id="rId39"/>
    <p:sldId id="10998" r:id="rId40"/>
    <p:sldId id="10985" r:id="rId41"/>
    <p:sldId id="10948" r:id="rId42"/>
    <p:sldId id="11048" r:id="rId4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2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744" y="2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576" y="0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r">
              <a:defRPr sz="1200"/>
            </a:lvl1pPr>
          </a:lstStyle>
          <a:p>
            <a:fld id="{3E6F49FE-F013-4D63-AD44-FD7E79A91BFD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16" tIns="45208" rIns="90416" bIns="452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13" y="4473716"/>
            <a:ext cx="5609574" cy="3661028"/>
          </a:xfrm>
          <a:prstGeom prst="rect">
            <a:avLst/>
          </a:prstGeom>
        </p:spPr>
        <p:txBody>
          <a:bodyPr vert="horz" lIns="90416" tIns="45208" rIns="90416" bIns="452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1108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576" y="8831108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r">
              <a:defRPr sz="1200"/>
            </a:lvl1pPr>
          </a:lstStyle>
          <a:p>
            <a:fld id="{438AAAD4-D888-47FE-9458-D5FC59E1DE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045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74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1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1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6237D-1246-4E7B-BA33-11CEFA204F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F028E-6484-44FE-A141-56E0FB4CDF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09195-B60F-4ED5-902E-0BD4F8FDD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B4E8F-A788-4C2B-8581-CF46A5CE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3C187-CFAC-4DAE-A769-265ED391F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342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0FE6B-2029-4E7F-8967-80B58F6DE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4E5B9-D437-4FB0-9F1F-66C0454A3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B5AF7-6F16-46A9-A629-79F263006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03568-75E3-48ED-B759-833EE367D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E32C6-6B98-4F78-A4AE-A51D60C98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213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7B8F0-1632-44C3-843F-E16BAFB54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6066F4-A320-49BD-BC2A-8D7E339C1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1AA6B-0830-4826-BC7E-65646659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CD3CA-686B-4C0C-9BB8-381A4B82E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74445-67A1-41CD-A2CA-743FA6D0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648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5810A-8CE2-4899-93B5-504167E3A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91418-AAC9-417C-AE38-DC31235F84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0022D-C45E-438F-8070-8F1D8173E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5278F-DA88-468B-BA8D-5FE0BF115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6FC00-6D1B-49FD-9258-C9B6B377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08B9A-170A-4935-ABB1-B799038C6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64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8B80-5D6A-45E5-8792-8F1D9A34E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E984C-5085-4ED1-B1CB-EB9F8282F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E14F10-BD9D-48C4-8052-BCC9DD7A9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3DBB87-DB07-4EB8-9EB8-0F6FBC716F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7C72DB-7435-4B3A-8705-4213988EC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97622-87C6-4041-8410-B1A55F80C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4223B-2753-429F-A589-ABFAA3FB9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AD1B56-8B2E-4226-A2E2-2DB29CC3E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01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000AD-9AF6-4EDF-AB7B-8EFA3D0ED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CE7E3E-2B25-4083-8E78-195AF69A1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DBE341-745E-4BF1-A750-87B9EA876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D2C3AE-AF5E-40EE-BF18-DF7E3FFF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506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42AB2A-37A1-4083-92B8-31E6D92A8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76701-0C54-4F2B-8BE3-3376C9121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2F187B-177E-4BC0-A8F1-2BDCCD26E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4749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F8B1-EB87-40B8-91A1-FED3919A9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86E18-1CF4-424D-A89B-D022636CE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85E4D-83AB-4382-9F5C-9778C089E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0DD5E-F137-4BF9-8BA9-B89E23542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ED5E13-81BC-4217-BDBD-65FB8D000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FB158-2F1F-42EC-95C1-D3F5FDDFF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3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1739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8A61A-44A7-4AAB-B254-742DA84C6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FB6BAE-DE7B-4ADF-ACF6-63A0124B7D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47EC81-5398-4E98-91CB-3DCC9F6F8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941019-C717-45C1-B81A-F9E92A52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9ABEA-3A5A-4A62-BBBF-F8E667CF3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80CD3-5464-40C0-A0A7-A117E5B92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721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AA641-552C-43F7-9993-20D29A43A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A655BF-5B87-4F77-A66B-173252DBA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10ABA-5D76-402D-BA6F-F101EECE3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2EE1A-DB39-44EC-92BF-1850AB96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3AF8C-BCF6-406C-AE7F-B3AFACECC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82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1CC0C0-0B6C-4D7E-8C60-1370804FDE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572E1A-59DA-48C8-BBD2-E0F0804AA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80339-274C-4C41-BE65-B6191D7DA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82B26-279C-4E58-A3FD-8C046462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5C944-914D-4704-907F-61216449B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268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670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97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17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39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54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27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55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52794-AF56-48B1-ADD9-3135DB83503D}" type="datetimeFigureOut">
              <a:rPr lang="en-US" smtClean="0"/>
              <a:pPr/>
              <a:t>2/2/2026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68D12-8FEF-4330-8FE1-CF9A3D7BD5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0068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8EBD61-5297-4AEA-BEF3-D77E6C585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242A06-3710-4B11-8337-94F81381E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E1AF5-24D9-4253-8D11-E5FC2AB49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FD986-EE19-4DDF-94B9-BB52B1B4DB76}" type="datetimeFigureOut">
              <a:rPr lang="en-US" smtClean="0"/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3123B-3AF3-4C4E-9597-2CC9F0BE82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8D8BA-C546-44B4-9386-9A2B26E72B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6E7FE-DAE7-4B8E-9E52-D2387C3759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6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D2F90-D5C6-63BE-DEF0-D58DEEACC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8807"/>
            <a:ext cx="9144000" cy="2387600"/>
          </a:xfrm>
        </p:spPr>
        <p:txBody>
          <a:bodyPr/>
          <a:lstStyle/>
          <a:p>
            <a:r>
              <a:rPr lang="en-US" sz="4800" dirty="0">
                <a:solidFill>
                  <a:srgbClr val="FFFF00"/>
                </a:solidFill>
                <a:latin typeface="+mn-lt"/>
              </a:rPr>
              <a:t>The Life &amp; Reign of King Asa</a:t>
            </a:r>
            <a:br>
              <a:rPr lang="en-US" sz="4800" dirty="0">
                <a:solidFill>
                  <a:srgbClr val="FFFF00"/>
                </a:solidFill>
                <a:latin typeface="+mn-lt"/>
              </a:rPr>
            </a:br>
            <a:r>
              <a:rPr lang="en-US" sz="3600" dirty="0">
                <a:latin typeface="+mn-lt"/>
              </a:rPr>
              <a:t>How Is Your Trajectory for the Lord?</a:t>
            </a:r>
            <a:br>
              <a:rPr lang="en-US" dirty="0">
                <a:latin typeface="+mn-lt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1F3BE-2DFD-049A-DDE2-10013AF1F5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3214" y="3146406"/>
            <a:ext cx="9965803" cy="2212672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/>
              <a:t>I will ask some questions about your children shortly.</a:t>
            </a:r>
          </a:p>
          <a:p>
            <a:r>
              <a:rPr lang="en-US" sz="3300" dirty="0"/>
              <a:t>We will pray for the Lord to apprehend all our children.</a:t>
            </a:r>
          </a:p>
          <a:p>
            <a:r>
              <a:rPr lang="en-US" sz="3300" dirty="0"/>
              <a:t>But what about you parents? Who is pointed to heaven?</a:t>
            </a:r>
          </a:p>
          <a:p>
            <a:r>
              <a:rPr lang="en-US" sz="3300" dirty="0"/>
              <a:t>Is your trajectory the steepest upward ever, or declining?</a:t>
            </a:r>
          </a:p>
          <a:p>
            <a:r>
              <a:rPr lang="en-US" sz="3300" b="1" u="sng" dirty="0"/>
              <a:t>Your religion is a sham if content with children or yourself</a:t>
            </a:r>
            <a:r>
              <a:rPr lang="en-US" sz="3300" b="1" dirty="0"/>
              <a:t>.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rgbClr val="00B0F0"/>
              </a:solidFill>
            </a:endParaRPr>
          </a:p>
          <a:p>
            <a:endParaRPr lang="en-US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00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C3246D-AA1A-DFAE-80D4-1BEF9B5D1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D4FEA783-1829-C0D8-71FC-468DB2B1756B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God</a:t>
            </a:r>
            <a:r>
              <a:rPr kumimoji="0" lang="en-US" sz="3200" i="0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 may arrange circumstances for you to stand and choose Him against parents.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aseline="0" dirty="0">
                <a:solidFill>
                  <a:srgbClr val="C00000"/>
                </a:solidFill>
                <a:latin typeface="Calibri"/>
                <a:cs typeface="Aharoni" pitchFamily="2" charset="-79"/>
              </a:rPr>
              <a:t>Asa</a:t>
            </a:r>
            <a:r>
              <a:rPr lang="en-US" sz="3200" dirty="0">
                <a:solidFill>
                  <a:srgbClr val="C00000"/>
                </a:solidFill>
                <a:latin typeface="Calibri"/>
                <a:cs typeface="Aharoni" pitchFamily="2" charset="-79"/>
              </a:rPr>
              <a:t> obeyed the LORD against both.</a:t>
            </a:r>
            <a:endParaRPr kumimoji="0" lang="en-US" sz="3200" i="1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56912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711E8-DEA1-0A8E-9A93-2F42A9840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5671C5-B980-37ED-0189-F1735AB67ADB}"/>
              </a:ext>
            </a:extLst>
          </p:cNvPr>
          <p:cNvSpPr txBox="1"/>
          <p:nvPr/>
        </p:nvSpPr>
        <p:spPr>
          <a:xfrm>
            <a:off x="520995" y="462518"/>
            <a:ext cx="11153554" cy="1692771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 took away the sodomites out of the land,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removed all the idols that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his fathers had made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Kings 15:12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934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96E3A-52B0-83F1-21DC-A8D8AC650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E17FE3-42BA-AB4A-1770-CF3CD6990398}"/>
              </a:ext>
            </a:extLst>
          </p:cNvPr>
          <p:cNvSpPr txBox="1"/>
          <p:nvPr/>
        </p:nvSpPr>
        <p:spPr>
          <a:xfrm>
            <a:off x="520995" y="462518"/>
            <a:ext cx="11153554" cy="2677656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also concerning Maachah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mother of Asa the king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 removed her from being queen, because she had made an idol in a grove: and Asa cut down her idol, and stamped it,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burnt it at the brook Kidron.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15:16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7088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BDD76-9C2B-B8E5-8B88-19760F2A3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8E222-8968-69FB-FADB-EAF9F3383EA5}"/>
              </a:ext>
            </a:extLst>
          </p:cNvPr>
          <p:cNvSpPr txBox="1"/>
          <p:nvPr/>
        </p:nvSpPr>
        <p:spPr>
          <a:xfrm>
            <a:off x="520995" y="462518"/>
            <a:ext cx="11153554" cy="1692771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But the high places were not removed: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nevertheless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Asa’s heart was perfect with the LORD all his days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Kings 15:14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395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0959B-3730-A34E-4A35-7C49D3845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137B49-18C4-3B1C-137F-467B9901CD4B}"/>
              </a:ext>
            </a:extLst>
          </p:cNvPr>
          <p:cNvSpPr txBox="1"/>
          <p:nvPr/>
        </p:nvSpPr>
        <p:spPr>
          <a:xfrm>
            <a:off x="520995" y="462518"/>
            <a:ext cx="11153554" cy="1692771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But the high places were not taken away out of Israel: nevertheless </a:t>
            </a: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heart of Asa was perfect all his days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15:17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2860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1C5E9B-24FC-84E7-BABE-F996FFC20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0B8D6AB-6EF2-8429-87E7-F2E080BD56A7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We will learn that Asa’s heart was not perfect all his days. </a:t>
            </a:r>
            <a:r>
              <a:rPr lang="en-US" sz="3200" dirty="0">
                <a:solidFill>
                  <a:srgbClr val="C00000"/>
                </a:solidFill>
                <a:latin typeface="Calibri"/>
                <a:cs typeface="Aharoni" pitchFamily="2" charset="-79"/>
              </a:rPr>
              <a:t>We reconcile by seeing Asa was strong against idolatry all his days.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21624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502C57-E6CF-C0F5-8D7A-0051700B0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FE31B0D2-574E-695C-30BC-66C7EB65156E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We must not comfort ourselves that we are faithful in one part of our lives but compromise or are faulty in other parts.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25468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7BFA2-2128-0EAB-0E74-BC9F97365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8FCF28-D988-A38C-C338-A64822A7D094}"/>
              </a:ext>
            </a:extLst>
          </p:cNvPr>
          <p:cNvSpPr txBox="1"/>
          <p:nvPr/>
        </p:nvSpPr>
        <p:spPr>
          <a:xfrm>
            <a:off x="520995" y="462518"/>
            <a:ext cx="11153554" cy="2677656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there came out against them Zerah the Ethiopian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with an host of a thousand </a:t>
            </a:r>
            <a:r>
              <a:rPr lang="en-US" sz="3200" u="sng" dirty="0">
                <a:solidFill>
                  <a:srgbClr val="0000FF"/>
                </a:solidFill>
                <a:latin typeface="Calibri"/>
              </a:rPr>
              <a:t>thousand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three hundred chariots;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came unto Mareshah.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14:9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8064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9FF900-14BC-F86E-8D96-F11B1E99C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72AB57D6-90CA-E011-06A1-600577DB0F0E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Though at this time, Asa’s 15</a:t>
            </a:r>
            <a:r>
              <a:rPr kumimoji="0" lang="en-US" sz="32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th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 year, he had sought the Lord, God sent him a large trial.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19775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riding a horse with a group of men in robes&#10;&#10;AI-generated content may be incorrect.">
            <a:extLst>
              <a:ext uri="{FF2B5EF4-FFF2-40B4-BE49-F238E27FC236}">
                <a16:creationId xmlns:a16="http://schemas.microsoft.com/office/drawing/2014/main" id="{8414532B-6042-63D8-B249-9067EDA378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29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F60BC4-9A71-2973-C285-3F0AFBBAA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9D4FA-E08D-41A7-2485-C317ADF35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8807"/>
            <a:ext cx="9144000" cy="2387600"/>
          </a:xfrm>
        </p:spPr>
        <p:txBody>
          <a:bodyPr/>
          <a:lstStyle/>
          <a:p>
            <a:r>
              <a:rPr lang="en-US" sz="4800" dirty="0">
                <a:solidFill>
                  <a:srgbClr val="FFFF00"/>
                </a:solidFill>
                <a:latin typeface="+mn-lt"/>
              </a:rPr>
              <a:t>The Life &amp; Reign of King Asa</a:t>
            </a:r>
            <a:br>
              <a:rPr lang="en-US" sz="4800" dirty="0">
                <a:solidFill>
                  <a:srgbClr val="FFFF00"/>
                </a:solidFill>
                <a:latin typeface="+mn-lt"/>
              </a:rPr>
            </a:br>
            <a:r>
              <a:rPr lang="en-US" sz="3600" dirty="0">
                <a:solidFill>
                  <a:srgbClr val="00B050"/>
                </a:solidFill>
                <a:latin typeface="+mn-lt"/>
              </a:rPr>
              <a:t>How Is Your Trajectory for the Lord?</a:t>
            </a:r>
            <a:br>
              <a:rPr lang="en-US" dirty="0">
                <a:solidFill>
                  <a:srgbClr val="FFC000"/>
                </a:solidFill>
                <a:latin typeface="+mn-lt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DB3ED3-10AA-17C2-58F2-67785BB69A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3214" y="3146406"/>
            <a:ext cx="9965803" cy="2212672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/>
              <a:t>I will ask some questions about your children shortly.</a:t>
            </a:r>
          </a:p>
          <a:p>
            <a:r>
              <a:rPr lang="en-US" sz="3300" dirty="0"/>
              <a:t>We will pray for the Lord to apprehend all our children.</a:t>
            </a:r>
          </a:p>
          <a:p>
            <a:r>
              <a:rPr lang="en-US" sz="3300" dirty="0"/>
              <a:t>But what about you parents? Who is pointed to heaven?</a:t>
            </a:r>
          </a:p>
          <a:p>
            <a:r>
              <a:rPr lang="en-US" sz="3300" dirty="0"/>
              <a:t>Is your trajectory the steepest upward ever, or declining?</a:t>
            </a:r>
          </a:p>
          <a:p>
            <a:r>
              <a:rPr lang="en-US" sz="3300" b="1" u="sng" dirty="0"/>
              <a:t>Your religion is a sham if content with children or yourself</a:t>
            </a:r>
            <a:r>
              <a:rPr lang="en-US" sz="3300" b="1" dirty="0"/>
              <a:t>.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rgbClr val="00B0F0"/>
              </a:solidFill>
            </a:endParaRPr>
          </a:p>
          <a:p>
            <a:endParaRPr lang="en-US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788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03CC3-3370-CAD7-29F8-46AA319AA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2D6882-2037-C359-9CA5-89CB620925B4}"/>
              </a:ext>
            </a:extLst>
          </p:cNvPr>
          <p:cNvSpPr txBox="1"/>
          <p:nvPr/>
        </p:nvSpPr>
        <p:spPr>
          <a:xfrm>
            <a:off x="520995" y="462518"/>
            <a:ext cx="11153554" cy="3662541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Asa cried unto the LORD his God, and said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LORD, it is nothing with thee to help, whether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with many, or with them that have no power: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help us, O LORD our God; for we rest on thee,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in thy name we go against this multitude.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 LORD, thou art our God; let not man prevail against thee.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14:11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6107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BE49F0-6904-9A9D-7754-CBBC194A3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828327D-FC74-60AF-C2B8-123102E50726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His prayer is one of the best short prayers in the Bible appealing to God’s glory over man and declaring his full confidence.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38534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A0306-46A1-DD00-4F02-723F57ACF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4B52A1-02F2-07AD-167C-B4013C827AD5}"/>
              </a:ext>
            </a:extLst>
          </p:cNvPr>
          <p:cNvSpPr txBox="1"/>
          <p:nvPr/>
        </p:nvSpPr>
        <p:spPr>
          <a:xfrm>
            <a:off x="520995" y="462518"/>
            <a:ext cx="11153554" cy="2185214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 the LORD smote the Ethiopians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before Asa, and before Judah;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the Ethiopians fled.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14:12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89799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64FD1-150A-FA49-187A-FBB4F6071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35D3F9-FFB9-A8D8-3BFD-21813ECAC0FA}"/>
              </a:ext>
            </a:extLst>
          </p:cNvPr>
          <p:cNvSpPr txBox="1"/>
          <p:nvPr/>
        </p:nvSpPr>
        <p:spPr>
          <a:xfrm>
            <a:off x="520995" y="462518"/>
            <a:ext cx="11153554" cy="3662541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the Spirit of God came upon Azariah the son of Oded: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 went out to meet Asa, and said unto him,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Hear ye me, Asa, and all Judah and Benjamin;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LORD is with you, while ye be with him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if ye seek him, he will be found of you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but if ye forsake him, he will forsake you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15:1-2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5552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C39B3-C113-49B1-235E-95F27870F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6C6CDC-ABBD-8904-3CF2-F040B305F114}"/>
              </a:ext>
            </a:extLst>
          </p:cNvPr>
          <p:cNvSpPr txBox="1"/>
          <p:nvPr/>
        </p:nvSpPr>
        <p:spPr>
          <a:xfrm>
            <a:off x="520995" y="462518"/>
            <a:ext cx="11153554" cy="2185214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 ye strong therefore,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let not your hands be weak: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your work shall be rewarded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15:7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919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E37D4-4516-9B6F-37EF-0C5B61401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DCE41B-D429-5ADA-BC11-3D4406003A41}"/>
              </a:ext>
            </a:extLst>
          </p:cNvPr>
          <p:cNvSpPr txBox="1"/>
          <p:nvPr/>
        </p:nvSpPr>
        <p:spPr>
          <a:xfrm>
            <a:off x="520995" y="462518"/>
            <a:ext cx="11153554" cy="2677656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 gathered all Judah and Benjamin, and the strangers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with them out of Ephraim and Manasseh, and out of Simeon: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they fell to him out of Israel in abundance, when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they saw that the LORD his God was with him.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15:9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05414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B7F2D8-4209-57F8-C8FD-7B619AAFB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E2041794-5706-A6F1-A700-71545117FB8F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Revival of greater fear and joy of the LORD is the best means of evangelism, even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with former proud enemies.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765828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0EC851-DECE-9C64-D916-A0BB43585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3379C450-86DA-DD0B-2421-BFC0392F3ACA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Asa and the people of Judah believed the reward promised by Azariah and entered into a strict covenant to seek the LORD.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85914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3D004-46F7-DB4F-C186-12F0B27D3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0A682B-C2FA-7197-D6AA-0F9CBAB833E4}"/>
              </a:ext>
            </a:extLst>
          </p:cNvPr>
          <p:cNvSpPr txBox="1"/>
          <p:nvPr/>
        </p:nvSpPr>
        <p:spPr>
          <a:xfrm>
            <a:off x="520995" y="462518"/>
            <a:ext cx="11153554" cy="5632311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they entered into a covenant to seek the LORD God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their fathers with all their heart and with all their soul;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That whosoever would not seek the LORD God of Israel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should be put to death, whether small or great,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whether man or woman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they sware unto the LORD with a loud voice,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with shouting, and with trumpets, and with cornets.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all Judah rejoiced at the oath: for they had sworn with all their heart, and sought him with their whole desire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 and he was found of them: and the LORD gave them rest round about.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15:12-15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0268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A50D8E-BED7-2C2B-838C-C296A6E7E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D8E9C416-1A75-14B8-CC1E-E7C100F1BBD7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Asa’s victory was in his 15</a:t>
            </a:r>
            <a:r>
              <a:rPr kumimoji="0" lang="en-US" sz="32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th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 year and then had rest for 20 years before his next test.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dirty="0">
              <a:solidFill>
                <a:srgbClr val="C00000"/>
              </a:solidFill>
              <a:latin typeface="Calibri"/>
              <a:cs typeface="Aharoni" pitchFamily="2" charset="-79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Do not let God’s favor cause you to relax personal vigilance to be all you should be.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990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4A92E5-B99B-DFE8-B73D-42EB0EE7F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C95CA-155A-C013-9052-91EA19FB28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8807"/>
            <a:ext cx="9144000" cy="2387600"/>
          </a:xfrm>
        </p:spPr>
        <p:txBody>
          <a:bodyPr/>
          <a:lstStyle/>
          <a:p>
            <a:r>
              <a:rPr lang="en-US" sz="4800" dirty="0">
                <a:solidFill>
                  <a:srgbClr val="FFFF00"/>
                </a:solidFill>
                <a:latin typeface="+mn-lt"/>
              </a:rPr>
              <a:t>The Life &amp; Reign of King Asa</a:t>
            </a:r>
            <a:br>
              <a:rPr lang="en-US" sz="4800" dirty="0">
                <a:solidFill>
                  <a:srgbClr val="FFFF00"/>
                </a:solidFill>
                <a:latin typeface="+mn-lt"/>
              </a:rPr>
            </a:br>
            <a:r>
              <a:rPr lang="en-US" sz="3600" dirty="0">
                <a:solidFill>
                  <a:srgbClr val="00B050"/>
                </a:solidFill>
                <a:latin typeface="+mn-lt"/>
              </a:rPr>
              <a:t>How Is Your Trajectory for the Lord?</a:t>
            </a:r>
            <a:br>
              <a:rPr lang="en-US" dirty="0">
                <a:solidFill>
                  <a:srgbClr val="FFC000"/>
                </a:solidFill>
                <a:latin typeface="+mn-lt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01E8E2-6429-97F6-3DBC-59B478C0A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3214" y="3146406"/>
            <a:ext cx="9965803" cy="2212672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>
                <a:solidFill>
                  <a:srgbClr val="00B0F0"/>
                </a:solidFill>
              </a:rPr>
              <a:t>King Asa ... 4th from David ... son was Jehoshaphat.</a:t>
            </a:r>
          </a:p>
          <a:p>
            <a:r>
              <a:rPr lang="en-US" sz="3300" dirty="0">
                <a:solidFill>
                  <a:srgbClr val="00B0F0"/>
                </a:solidFill>
              </a:rPr>
              <a:t>He began with revival and success but finished poorly.</a:t>
            </a:r>
          </a:p>
          <a:p>
            <a:r>
              <a:rPr lang="en-US" sz="3300" dirty="0">
                <a:solidFill>
                  <a:srgbClr val="00B0F0"/>
                </a:solidFill>
              </a:rPr>
              <a:t>He reigned 41 years, dying with honor but not with God.</a:t>
            </a:r>
          </a:p>
          <a:p>
            <a:r>
              <a:rPr lang="en-US" sz="3300" dirty="0">
                <a:solidFill>
                  <a:srgbClr val="00B0F0"/>
                </a:solidFill>
              </a:rPr>
              <a:t>Four chapters record him, but he missed a great promise.</a:t>
            </a:r>
          </a:p>
          <a:p>
            <a:r>
              <a:rPr lang="en-US" sz="3300" u="sng" dirty="0">
                <a:solidFill>
                  <a:schemeClr val="bg1"/>
                </a:solidFill>
              </a:rPr>
              <a:t>Let us not relax our trajectory but change from glory to glory!</a:t>
            </a:r>
            <a:endParaRPr lang="en-US" sz="3300" dirty="0">
              <a:solidFill>
                <a:schemeClr val="bg1"/>
              </a:solidFill>
            </a:endParaRPr>
          </a:p>
          <a:p>
            <a:endParaRPr lang="en-US" sz="3200" b="1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rgbClr val="00B0F0"/>
              </a:solidFill>
            </a:endParaRPr>
          </a:p>
          <a:p>
            <a:endParaRPr lang="en-US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33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26C9F-CFFE-1CE5-2046-FF1B7F161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AB6AD5-E073-DB69-9BB6-CB97A8B723DD}"/>
              </a:ext>
            </a:extLst>
          </p:cNvPr>
          <p:cNvSpPr txBox="1"/>
          <p:nvPr/>
        </p:nvSpPr>
        <p:spPr>
          <a:xfrm>
            <a:off x="520995" y="462518"/>
            <a:ext cx="11153554" cy="4154984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the six and thirtieth year of the reign of Asa Baasha king of Israel came up against Judah, and built Ramah, to the intent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that he might let none go out or come in to Asa king of Judah.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Then Asa brought out silver and gold out of the treasures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the house of the LORD and of the king’s house,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sent to Benhadad king of Syria,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that dwelt at Damascus, saying,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16:1-2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5334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158CBE-5871-1634-28A8-B1AA2BC32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3A013DBC-198E-E7D9-9DA4-47BC118021BD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The only measure of any action is God’s clear word. Asa’s lack of faith and use of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pagans worked ... but offended God. 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817753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A802E-6A32-112A-AD45-8ACA7894A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75E80D-0295-BF3A-BD72-843BAF3ADC15}"/>
              </a:ext>
            </a:extLst>
          </p:cNvPr>
          <p:cNvSpPr txBox="1"/>
          <p:nvPr/>
        </p:nvSpPr>
        <p:spPr>
          <a:xfrm>
            <a:off x="520995" y="462518"/>
            <a:ext cx="11153554" cy="4647426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at that time Hanani the seer came to Asa king of Judah,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said unto him, Because thou hast relied on the king of Syria, and not relied on the LORD thy God, therefore is the host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the king of Syria escaped out of thine hand.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Were not the Ethiopians and the Lubims a huge host,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with very many chariots and horsemen? yet,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because thou didst rely on the LORD,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 delivered them into thine hand.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16:7-8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2129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193303-6AFC-4663-F25D-8FA04A14F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1C6F1D2-BAA7-B173-6FA4-AB8E3E58FC71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Love God’s great promise that follows, but realize Asa lost it by fear without faith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in his last five years (36</a:t>
            </a:r>
            <a:r>
              <a:rPr kumimoji="0" lang="en-US" sz="32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th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 to 41</a:t>
            </a:r>
            <a:r>
              <a:rPr kumimoji="0" lang="en-US" sz="3200" b="0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st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).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628473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32DA5-6B92-9E80-7646-DFB4306B7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4BC499-C40A-9403-DA36-8218C07EF28D}"/>
              </a:ext>
            </a:extLst>
          </p:cNvPr>
          <p:cNvSpPr txBox="1"/>
          <p:nvPr/>
        </p:nvSpPr>
        <p:spPr>
          <a:xfrm>
            <a:off x="520995" y="462518"/>
            <a:ext cx="11153554" cy="3170099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eyes of the LORD run to and fro throughout the whole earth, to shew himself strong in the behalf of them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whose heart is perfect toward him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Herein thou hast done foolishly: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therefore from henceforth thou shalt have wars.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16:9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62500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3DB3C-149A-5F48-CBF6-2C35E00B6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9397D7-AA1C-A564-47AF-9C7B43C66615}"/>
              </a:ext>
            </a:extLst>
          </p:cNvPr>
          <p:cNvSpPr txBox="1"/>
          <p:nvPr/>
        </p:nvSpPr>
        <p:spPr>
          <a:xfrm>
            <a:off x="520995" y="462518"/>
            <a:ext cx="11153554" cy="3170099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eyes of the LORD run to and fro throughout the whole earth, to shew himself strong in the behalf of them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whose heart is perfect toward him.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Herein thou hast done foolishly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therefore from henceforth thou shalt have wars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16:9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76066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3F26F-C088-938B-E044-2D6EC9126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A2D38AC-2650-2E85-5A28-9994B46E428E}"/>
              </a:ext>
            </a:extLst>
          </p:cNvPr>
          <p:cNvSpPr txBox="1"/>
          <p:nvPr/>
        </p:nvSpPr>
        <p:spPr>
          <a:xfrm>
            <a:off x="520995" y="462518"/>
            <a:ext cx="11153554" cy="2185214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Then Asa was wroth with the seer, and put him in a prison house; for he was in a rage with him because of this thing. And Asa oppressed some of the people the same time.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16:10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3131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7F7DFB-46B7-702C-88FB-51FC05ADD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B67A157-258E-71FF-CD0F-2420EB732741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Never resent the messenger (the preacher) for telling you truth. Humble yourself to beg God for mercy to start over.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04203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0091D-B323-A6A7-0AF9-2750E5E51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154A7A-A5FF-E5C2-11E3-322F60819407}"/>
              </a:ext>
            </a:extLst>
          </p:cNvPr>
          <p:cNvSpPr txBox="1"/>
          <p:nvPr/>
        </p:nvSpPr>
        <p:spPr>
          <a:xfrm>
            <a:off x="520995" y="462518"/>
            <a:ext cx="11153554" cy="2677656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Asa in the thirty and ninth year of his reign was diseased in his feet, until his disease was exceeding great: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yet in his disease he sought not to the LORD,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but to the physicians.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16:12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44839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769E5-A869-7623-985E-698497C86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3C81F-81A9-4E93-39B3-29F19156E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856"/>
            <a:ext cx="10515600" cy="68048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latin typeface="+mn-lt"/>
              </a:rPr>
              <a:t>Facts and Timeline of Asa’s Life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0CB83-73D0-76BF-2304-1948F1791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4610"/>
            <a:ext cx="10515600" cy="529324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His grandfather was Rehoboam (Abijah). His son was Jehoshaphat.</a:t>
            </a:r>
          </a:p>
          <a:p>
            <a:r>
              <a:rPr lang="en-US" sz="2800" dirty="0">
                <a:solidFill>
                  <a:srgbClr val="FFFF00"/>
                </a:solidFill>
              </a:rPr>
              <a:t>He abolished idolatry and commanded Judah to seek and obey God.</a:t>
            </a:r>
          </a:p>
          <a:p>
            <a:r>
              <a:rPr lang="en-US" sz="2800" dirty="0">
                <a:solidFill>
                  <a:srgbClr val="FFFF00"/>
                </a:solidFill>
              </a:rPr>
              <a:t>He went against father and mother to follow the truth against them.</a:t>
            </a:r>
          </a:p>
          <a:p>
            <a:r>
              <a:rPr lang="en-US" sz="2800" dirty="0">
                <a:solidFill>
                  <a:srgbClr val="FFFF00"/>
                </a:solidFill>
              </a:rPr>
              <a:t>God gave him peace, which he used to fortify Judah with 580k army.</a:t>
            </a:r>
          </a:p>
          <a:p>
            <a:r>
              <a:rPr lang="en-US" sz="2800" dirty="0">
                <a:solidFill>
                  <a:srgbClr val="FFFF00"/>
                </a:solidFill>
              </a:rPr>
              <a:t>He destroyed the million man army of Ethiopia and took much spoil.</a:t>
            </a:r>
          </a:p>
          <a:p>
            <a:r>
              <a:rPr lang="en-US" sz="2800" dirty="0">
                <a:solidFill>
                  <a:srgbClr val="FFFF00"/>
                </a:solidFill>
              </a:rPr>
              <a:t>Other than this war he won decisively, Asa had peace for 35 years.</a:t>
            </a:r>
          </a:p>
          <a:p>
            <a:r>
              <a:rPr lang="en-US" sz="2800" dirty="0">
                <a:solidFill>
                  <a:srgbClr val="FFFF00"/>
                </a:solidFill>
              </a:rPr>
              <a:t>He further returned Judah to God and gained many out of Israel.</a:t>
            </a:r>
          </a:p>
          <a:p>
            <a:r>
              <a:rPr lang="en-US" sz="2800" dirty="0">
                <a:solidFill>
                  <a:srgbClr val="FFFF00"/>
                </a:solidFill>
              </a:rPr>
              <a:t>But when Baasha of Israel fought him, he hired the Syrians for help.</a:t>
            </a:r>
          </a:p>
          <a:p>
            <a:r>
              <a:rPr lang="en-US" sz="2800" dirty="0">
                <a:solidFill>
                  <a:srgbClr val="FFFF00"/>
                </a:solidFill>
              </a:rPr>
              <a:t>With his feet diseased in his last two years, he did not seek God. </a:t>
            </a:r>
          </a:p>
          <a:p>
            <a:r>
              <a:rPr lang="en-US" sz="2800" dirty="0">
                <a:solidFill>
                  <a:srgbClr val="FFFF00"/>
                </a:solidFill>
              </a:rPr>
              <a:t>He reigned 41 years in Judah, had a great revival, </a:t>
            </a:r>
            <a:r>
              <a:rPr lang="en-US" sz="2800" b="1" u="sng" dirty="0"/>
              <a:t>did not finish well</a:t>
            </a:r>
            <a:r>
              <a:rPr lang="en-US" sz="2800" b="1" dirty="0"/>
              <a:t>.</a:t>
            </a:r>
          </a:p>
          <a:p>
            <a:endParaRPr lang="en-US" sz="2800" dirty="0">
              <a:solidFill>
                <a:srgbClr val="FFFF00"/>
              </a:solidFill>
            </a:endParaRPr>
          </a:p>
          <a:p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58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140694-13B8-5412-3F2F-188D58F34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D3008-DCB9-61AF-7036-078B62E9E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58807"/>
            <a:ext cx="9144000" cy="2387600"/>
          </a:xfrm>
        </p:spPr>
        <p:txBody>
          <a:bodyPr/>
          <a:lstStyle/>
          <a:p>
            <a:r>
              <a:rPr lang="en-US" sz="4800" dirty="0">
                <a:solidFill>
                  <a:srgbClr val="FFFF00"/>
                </a:solidFill>
                <a:latin typeface="+mn-lt"/>
              </a:rPr>
              <a:t>The Life &amp; Reign of King Asa</a:t>
            </a:r>
            <a:br>
              <a:rPr lang="en-US" sz="4800" dirty="0">
                <a:solidFill>
                  <a:srgbClr val="FFFF00"/>
                </a:solidFill>
                <a:latin typeface="+mn-lt"/>
              </a:rPr>
            </a:br>
            <a:r>
              <a:rPr lang="en-US" sz="3600" dirty="0">
                <a:solidFill>
                  <a:srgbClr val="00B050"/>
                </a:solidFill>
                <a:latin typeface="+mn-lt"/>
              </a:rPr>
              <a:t>How Is Your Trajectory for the Lord?</a:t>
            </a:r>
            <a:br>
              <a:rPr lang="en-US" dirty="0">
                <a:solidFill>
                  <a:srgbClr val="FFC000"/>
                </a:solidFill>
                <a:latin typeface="+mn-lt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FE5A0C-F3D8-D1AD-6D69-C36ABFB20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3214" y="3146406"/>
            <a:ext cx="9965803" cy="2212672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>
                <a:solidFill>
                  <a:srgbClr val="00B0F0"/>
                </a:solidFill>
              </a:rPr>
              <a:t>I will ask some questions about your children shortly.</a:t>
            </a:r>
          </a:p>
          <a:p>
            <a:r>
              <a:rPr lang="en-US" sz="3300" dirty="0">
                <a:solidFill>
                  <a:srgbClr val="00B0F0"/>
                </a:solidFill>
              </a:rPr>
              <a:t>We have prayed for God to apprehend all our children.</a:t>
            </a:r>
          </a:p>
          <a:p>
            <a:r>
              <a:rPr lang="en-US" sz="3300" dirty="0">
                <a:solidFill>
                  <a:srgbClr val="00B0F0"/>
                </a:solidFill>
              </a:rPr>
              <a:t>But what about you parents? Who is pointed to heaven?</a:t>
            </a:r>
          </a:p>
          <a:p>
            <a:r>
              <a:rPr lang="en-US" sz="3300" dirty="0">
                <a:solidFill>
                  <a:srgbClr val="00B0F0"/>
                </a:solidFill>
              </a:rPr>
              <a:t>Is your trajectory the steepest upward ever, or flattened?</a:t>
            </a:r>
          </a:p>
          <a:p>
            <a:r>
              <a:rPr lang="en-US" sz="3300" u="sng" dirty="0">
                <a:solidFill>
                  <a:schemeClr val="bg1"/>
                </a:solidFill>
              </a:rPr>
              <a:t>Do not comfort yourself about children unless exceptional</a:t>
            </a:r>
            <a:r>
              <a:rPr lang="en-US" sz="3300" dirty="0">
                <a:solidFill>
                  <a:schemeClr val="bg1"/>
                </a:solidFill>
              </a:rPr>
              <a:t>.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endParaRPr lang="en-US" sz="3200" dirty="0">
              <a:solidFill>
                <a:srgbClr val="00B0F0"/>
              </a:solidFill>
            </a:endParaRPr>
          </a:p>
          <a:p>
            <a:endParaRPr lang="en-US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02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5C3B57-A60C-0E12-F28D-A09ACD07C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C191897-3354-1B45-73D7-A582619E0A2E}"/>
              </a:ext>
            </a:extLst>
          </p:cNvPr>
          <p:cNvSpPr/>
          <p:nvPr/>
        </p:nvSpPr>
        <p:spPr>
          <a:xfrm>
            <a:off x="934225" y="723900"/>
            <a:ext cx="10323550" cy="54102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Aharoni" pitchFamily="2" charset="-79"/>
              </a:rPr>
              <a:t>How Are You Doing, Friends?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Aharoni" pitchFamily="2" charset="-79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Aharoni" pitchFamily="2" charset="-79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>
                <a:solidFill>
                  <a:schemeClr val="tx1"/>
                </a:solidFill>
                <a:latin typeface="Calibri" panose="020F0502020204030204"/>
                <a:cs typeface="Aharoni" pitchFamily="2" charset="-79"/>
              </a:rPr>
              <a:t>It does not matter how you did earlier, as Paul said</a:t>
            </a:r>
            <a:r>
              <a:rPr kumimoji="0" lang="en-US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cs typeface="Aharoni" pitchFamily="2" charset="-79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cs typeface="Aharoni" pitchFamily="2" charset="-79"/>
              </a:rPr>
              <a:t>God told many good things about Asa earlier in life.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cs typeface="Aharoni" pitchFamily="2" charset="-79"/>
              </a:rPr>
              <a:t>What matters is how you end. Do not let zeal slide.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cs typeface="Aharoni" pitchFamily="2" charset="-79"/>
              </a:rPr>
              <a:t>God gave you precious souls to be trained</a:t>
            </a:r>
            <a:r>
              <a:rPr kumimoji="0" lang="en-US" sz="26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cs typeface="Aharoni" pitchFamily="2" charset="-79"/>
              </a:rPr>
              <a:t> for Him.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cs typeface="Aharoni" pitchFamily="2" charset="-79"/>
              </a:rPr>
              <a:t>They are gone before you know. Train them tonight.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cs typeface="Aharoni" pitchFamily="2" charset="-79"/>
              </a:rPr>
              <a:t>Are the eyes of the LORD running on your behalf?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dirty="0">
                <a:solidFill>
                  <a:schemeClr val="tx1"/>
                </a:solidFill>
                <a:latin typeface="Calibri" panose="020F0502020204030204"/>
                <a:cs typeface="Aharoni" pitchFamily="2" charset="-79"/>
              </a:rPr>
              <a:t>I am in the place of Hanani for you tonight.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cs typeface="Aharoni" pitchFamily="2" charset="-79"/>
              </a:rPr>
              <a:t>What</a:t>
            </a:r>
            <a:r>
              <a:rPr kumimoji="0" lang="en-US" sz="26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cs typeface="Aharoni" pitchFamily="2" charset="-79"/>
              </a:rPr>
              <a:t> will you do?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aseline="0" dirty="0">
                <a:solidFill>
                  <a:schemeClr val="tx1"/>
                </a:solidFill>
                <a:latin typeface="Calibri" panose="020F0502020204030204"/>
                <a:cs typeface="Aharoni" pitchFamily="2" charset="-79"/>
              </a:rPr>
              <a:t>Fight on!</a:t>
            </a:r>
            <a:endParaRPr kumimoji="0" lang="en-US" sz="2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38240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8681C9-A4DE-F943-43A0-3DF58FD1E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702077-6B13-69DF-595C-DB8E9953AF89}"/>
              </a:ext>
            </a:extLst>
          </p:cNvPr>
          <p:cNvGraphicFramePr>
            <a:graphicFrameLocks noGrp="1"/>
          </p:cNvGraphicFramePr>
          <p:nvPr/>
        </p:nvGraphicFramePr>
        <p:xfrm>
          <a:off x="254000" y="863600"/>
          <a:ext cx="11747499" cy="560070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915833">
                  <a:extLst>
                    <a:ext uri="{9D8B030D-6E8A-4147-A177-3AD203B41FA5}">
                      <a16:colId xmlns:a16="http://schemas.microsoft.com/office/drawing/2014/main" val="2865672210"/>
                    </a:ext>
                  </a:extLst>
                </a:gridCol>
                <a:gridCol w="3915833">
                  <a:extLst>
                    <a:ext uri="{9D8B030D-6E8A-4147-A177-3AD203B41FA5}">
                      <a16:colId xmlns:a16="http://schemas.microsoft.com/office/drawing/2014/main" val="32157307"/>
                    </a:ext>
                  </a:extLst>
                </a:gridCol>
                <a:gridCol w="3915833">
                  <a:extLst>
                    <a:ext uri="{9D8B030D-6E8A-4147-A177-3AD203B41FA5}">
                      <a16:colId xmlns:a16="http://schemas.microsoft.com/office/drawing/2014/main" val="3337887163"/>
                    </a:ext>
                  </a:extLst>
                </a:gridCol>
              </a:tblGrid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>
                          <a:solidFill>
                            <a:srgbClr val="C00000"/>
                          </a:solidFill>
                        </a:rPr>
                        <a:t>ABOUT GOD/JESUS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>
                          <a:solidFill>
                            <a:srgbClr val="C00000"/>
                          </a:solidFill>
                        </a:rPr>
                        <a:t>TO GOD/JESUS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>
                          <a:solidFill>
                            <a:srgbClr val="C00000"/>
                          </a:solidFill>
                        </a:rPr>
                        <a:t>BOTH DEPENDING ON VERSE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2987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All Hail the Power of Jesus’ Name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Come, Thou Almighty King 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O For A Thousand Tongues  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163418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O How I Love Jesus  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Holy, Holy, Holy  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O Worship the King  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0920701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I’d Rather Have Jesus   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My Jesus, I Love Thee 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Hark! Ten Thousand Harps   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865600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God Moves In A Mysterious Way  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Fairest Lord Jesus  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In Songs Of Sublime Adoration   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266765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Praise Him! Praise Him!   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Come, Thou Fount  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O Sing Of His Mighty Love   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5353408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Joy To The World   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Rock of Ages   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Hark! The Herald Angels Sing   118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472686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He Loves Me   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Jesus! The Very Thought of Thee   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There Is A Fountain   124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059431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Christ Arose   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Guide Me, O Thou Great Jehovah   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Jesus Paid It All   136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718175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A Mighty Fortress   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Show Pity, Lord   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When I Survey The Wondrous Cross  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158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298930"/>
                  </a:ext>
                </a:extLst>
              </a:tr>
              <a:tr h="5091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Hark! The Jubilee Is Sounding   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Jesus, Lover Of My Soul   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Near To The Heart Of God   169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30518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FA143D8-CB10-48EA-B8C2-01B319C98142}"/>
              </a:ext>
            </a:extLst>
          </p:cNvPr>
          <p:cNvSpPr txBox="1"/>
          <p:nvPr/>
        </p:nvSpPr>
        <p:spPr>
          <a:xfrm>
            <a:off x="4419259" y="132085"/>
            <a:ext cx="34274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Select Some Favorites</a:t>
            </a:r>
          </a:p>
        </p:txBody>
      </p:sp>
    </p:spTree>
    <p:extLst>
      <p:ext uri="{BB962C8B-B14F-4D97-AF65-F5344CB8AC3E}">
        <p14:creationId xmlns:p14="http://schemas.microsoft.com/office/powerpoint/2010/main" val="2352406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783BF-84EF-196F-60E7-95775C375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A6E317-F1B9-D701-8472-0B1914235CE9}"/>
              </a:ext>
            </a:extLst>
          </p:cNvPr>
          <p:cNvSpPr txBox="1"/>
          <p:nvPr/>
        </p:nvSpPr>
        <p:spPr>
          <a:xfrm>
            <a:off x="520995" y="462518"/>
            <a:ext cx="11153554" cy="1692771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Asa did that which was right in the eyes of the LORD,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 did David his father.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Kings 15:11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3848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3D50E-881A-DDCC-C11E-F7B038A22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B9EEB6-6A4A-71AC-308E-8FD976948EE0}"/>
              </a:ext>
            </a:extLst>
          </p:cNvPr>
          <p:cNvSpPr txBox="1"/>
          <p:nvPr/>
        </p:nvSpPr>
        <p:spPr>
          <a:xfrm>
            <a:off x="520995" y="462518"/>
            <a:ext cx="11153554" cy="1692771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Asa did that which was good and right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 the eyes of the LORD his God: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14:2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6147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tatue of a person wearing a crown and a crown&#10;&#10;AI-generated content may be incorrect.">
            <a:extLst>
              <a:ext uri="{FF2B5EF4-FFF2-40B4-BE49-F238E27FC236}">
                <a16:creationId xmlns:a16="http://schemas.microsoft.com/office/drawing/2014/main" id="{B2FC7E1C-AE2F-BBFA-3312-165FEBFFCB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374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06A63-0E9B-2707-C5EB-5798E5BB0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B18055-0224-E024-A915-F74AE20354AD}"/>
              </a:ext>
            </a:extLst>
          </p:cNvPr>
          <p:cNvSpPr txBox="1"/>
          <p:nvPr/>
        </p:nvSpPr>
        <p:spPr>
          <a:xfrm>
            <a:off x="520995" y="462518"/>
            <a:ext cx="11153554" cy="2185214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he took away the altars of the strange gods,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the high places, and brake down the images,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cut down the groves: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14:3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0452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CF44F-1483-E634-C3C8-B9D4C0E36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C3A53E-8B4A-5087-A635-F487D9B319D3}"/>
              </a:ext>
            </a:extLst>
          </p:cNvPr>
          <p:cNvSpPr txBox="1"/>
          <p:nvPr/>
        </p:nvSpPr>
        <p:spPr>
          <a:xfrm>
            <a:off x="520995" y="462518"/>
            <a:ext cx="11153554" cy="2185214"/>
          </a:xfrm>
          <a:prstGeom prst="rect">
            <a:avLst/>
          </a:prstGeom>
          <a:solidFill>
            <a:schemeClr val="tx1"/>
          </a:solidFill>
          <a:ln w="635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Also he took away out of all the cities of Judah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high places and the images: and the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kingdom was quiet before him.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Chronicles 14:5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86701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Custom 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B05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4816</TotalTime>
  <Words>1983</Words>
  <Application>Microsoft Office PowerPoint</Application>
  <PresentationFormat>Widescreen</PresentationFormat>
  <Paragraphs>220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4_Office Theme</vt:lpstr>
      <vt:lpstr>1_Office Theme</vt:lpstr>
      <vt:lpstr>The Life &amp; Reign of King Asa How Is Your Trajectory for the Lord? </vt:lpstr>
      <vt:lpstr>The Life &amp; Reign of King Asa How Is Your Trajectory for the Lord? </vt:lpstr>
      <vt:lpstr>The Life &amp; Reign of King Asa How Is Your Trajectory for the Lord? </vt:lpstr>
      <vt:lpstr>The Life &amp; Reign of King Asa How Is Your Trajectory for the Lord?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Facts and Timeline of Asa’s Life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Jonathan Crosby</dc:creator>
  <cp:lastModifiedBy>Jonathan Crosby</cp:lastModifiedBy>
  <cp:revision>13</cp:revision>
  <cp:lastPrinted>2025-02-05T17:18:15Z</cp:lastPrinted>
  <dcterms:created xsi:type="dcterms:W3CDTF">2024-09-30T15:44:47Z</dcterms:created>
  <dcterms:modified xsi:type="dcterms:W3CDTF">2026-02-02T21:19:55Z</dcterms:modified>
</cp:coreProperties>
</file>