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slides/slide102.xml" ContentType="application/vnd.openxmlformats-officedocument.presentationml.slide+xml"/>
  <Override PartName="/ppt/slides/slide103.xml" ContentType="application/vnd.openxmlformats-officedocument.presentationml.slide+xml"/>
  <Override PartName="/ppt/slides/slide104.xml" ContentType="application/vnd.openxmlformats-officedocument.presentationml.slide+xml"/>
  <Override PartName="/ppt/slides/slide10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7889" r:id="rId2"/>
    <p:sldId id="7893" r:id="rId3"/>
    <p:sldId id="8033" r:id="rId4"/>
    <p:sldId id="8039" r:id="rId5"/>
    <p:sldId id="8040" r:id="rId6"/>
    <p:sldId id="8041" r:id="rId7"/>
    <p:sldId id="8034" r:id="rId8"/>
    <p:sldId id="7892" r:id="rId9"/>
    <p:sldId id="7895" r:id="rId10"/>
    <p:sldId id="8025" r:id="rId11"/>
    <p:sldId id="8011" r:id="rId12"/>
    <p:sldId id="8010" r:id="rId13"/>
    <p:sldId id="7896" r:id="rId14"/>
    <p:sldId id="8014" r:id="rId15"/>
    <p:sldId id="8015" r:id="rId16"/>
    <p:sldId id="8016" r:id="rId17"/>
    <p:sldId id="8017" r:id="rId18"/>
    <p:sldId id="8018" r:id="rId19"/>
    <p:sldId id="8019" r:id="rId20"/>
    <p:sldId id="8020" r:id="rId21"/>
    <p:sldId id="8021" r:id="rId22"/>
    <p:sldId id="8022" r:id="rId23"/>
    <p:sldId id="8028" r:id="rId24"/>
    <p:sldId id="8031" r:id="rId25"/>
    <p:sldId id="8029" r:id="rId26"/>
    <p:sldId id="8030" r:id="rId27"/>
    <p:sldId id="8023" r:id="rId28"/>
    <p:sldId id="8024" r:id="rId29"/>
    <p:sldId id="8037" r:id="rId30"/>
    <p:sldId id="8038" r:id="rId31"/>
    <p:sldId id="8043" r:id="rId32"/>
    <p:sldId id="8042" r:id="rId33"/>
    <p:sldId id="8049" r:id="rId34"/>
    <p:sldId id="8045" r:id="rId35"/>
    <p:sldId id="8047" r:id="rId36"/>
    <p:sldId id="8048" r:id="rId37"/>
    <p:sldId id="8046" r:id="rId38"/>
    <p:sldId id="8050" r:id="rId39"/>
    <p:sldId id="8032" r:id="rId40"/>
    <p:sldId id="8035" r:id="rId41"/>
    <p:sldId id="8036" r:id="rId42"/>
    <p:sldId id="8051" r:id="rId43"/>
    <p:sldId id="8044" r:id="rId44"/>
    <p:sldId id="8052" r:id="rId45"/>
    <p:sldId id="8053" r:id="rId46"/>
    <p:sldId id="8054" r:id="rId47"/>
    <p:sldId id="8055" r:id="rId48"/>
    <p:sldId id="8056" r:id="rId49"/>
    <p:sldId id="8061" r:id="rId50"/>
    <p:sldId id="8060" r:id="rId51"/>
    <p:sldId id="8059" r:id="rId52"/>
    <p:sldId id="8058" r:id="rId53"/>
    <p:sldId id="8057" r:id="rId54"/>
    <p:sldId id="8065" r:id="rId55"/>
    <p:sldId id="8068" r:id="rId56"/>
    <p:sldId id="8064" r:id="rId57"/>
    <p:sldId id="8067" r:id="rId58"/>
    <p:sldId id="8066" r:id="rId59"/>
    <p:sldId id="8069" r:id="rId60"/>
    <p:sldId id="8070" r:id="rId61"/>
    <p:sldId id="8071" r:id="rId62"/>
    <p:sldId id="8072" r:id="rId63"/>
    <p:sldId id="8074" r:id="rId64"/>
    <p:sldId id="8063" r:id="rId65"/>
    <p:sldId id="8062" r:id="rId66"/>
    <p:sldId id="8075" r:id="rId67"/>
    <p:sldId id="8077" r:id="rId68"/>
    <p:sldId id="8073" r:id="rId69"/>
    <p:sldId id="8076" r:id="rId70"/>
    <p:sldId id="8078" r:id="rId71"/>
    <p:sldId id="8079" r:id="rId72"/>
    <p:sldId id="8080" r:id="rId73"/>
    <p:sldId id="8081" r:id="rId74"/>
    <p:sldId id="8082" r:id="rId75"/>
    <p:sldId id="8083" r:id="rId76"/>
    <p:sldId id="8084" r:id="rId77"/>
    <p:sldId id="8085" r:id="rId78"/>
    <p:sldId id="8086" r:id="rId79"/>
    <p:sldId id="8087" r:id="rId80"/>
    <p:sldId id="8088" r:id="rId81"/>
    <p:sldId id="8089" r:id="rId82"/>
    <p:sldId id="8090" r:id="rId83"/>
    <p:sldId id="8091" r:id="rId84"/>
    <p:sldId id="8092" r:id="rId85"/>
    <p:sldId id="8093" r:id="rId86"/>
    <p:sldId id="8094" r:id="rId87"/>
    <p:sldId id="8121" r:id="rId88"/>
    <p:sldId id="8095" r:id="rId89"/>
    <p:sldId id="8100" r:id="rId90"/>
    <p:sldId id="8096" r:id="rId91"/>
    <p:sldId id="8098" r:id="rId92"/>
    <p:sldId id="8099" r:id="rId93"/>
    <p:sldId id="8101" r:id="rId94"/>
    <p:sldId id="8102" r:id="rId95"/>
    <p:sldId id="8103" r:id="rId96"/>
    <p:sldId id="8104" r:id="rId97"/>
    <p:sldId id="8105" r:id="rId98"/>
    <p:sldId id="8106" r:id="rId99"/>
    <p:sldId id="8107" r:id="rId100"/>
    <p:sldId id="8110" r:id="rId101"/>
    <p:sldId id="8108" r:id="rId102"/>
    <p:sldId id="8109" r:id="rId103"/>
    <p:sldId id="8111" r:id="rId104"/>
    <p:sldId id="8027" r:id="rId105"/>
    <p:sldId id="7971" r:id="rId10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444" autoAdjust="0"/>
    <p:restoredTop sz="94660"/>
  </p:normalViewPr>
  <p:slideViewPr>
    <p:cSldViewPr snapToGrid="0">
      <p:cViewPr varScale="1">
        <p:scale>
          <a:sx n="90" d="100"/>
          <a:sy n="90" d="100"/>
        </p:scale>
        <p:origin x="408" y="7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07" Type="http://schemas.openxmlformats.org/officeDocument/2006/relationships/presProps" Target="presProps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102" Type="http://schemas.openxmlformats.org/officeDocument/2006/relationships/slide" Target="slides/slide101.xml"/><Relationship Id="rId110" Type="http://schemas.openxmlformats.org/officeDocument/2006/relationships/tableStyles" Target="tableStyle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11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theme" Target="theme/theme1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onathan Crosby" userId="adc2a065e6846e2a" providerId="LiveId" clId="{325C99EA-74EB-4454-ADA4-1EDF8D2AA055}"/>
    <pc:docChg chg="delSld">
      <pc:chgData name="Jonathan Crosby" userId="adc2a065e6846e2a" providerId="LiveId" clId="{325C99EA-74EB-4454-ADA4-1EDF8D2AA055}" dt="2022-09-22T02:27:12.803" v="1" actId="47"/>
      <pc:docMkLst>
        <pc:docMk/>
      </pc:docMkLst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4161110498" sldId="3882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383998107" sldId="3934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3406477936" sldId="5410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1734362552" sldId="7737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1578566593" sldId="7846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3893689044" sldId="7847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3466082476" sldId="7848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3021673751" sldId="8008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4165713249" sldId="8112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3455815319" sldId="8113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1401864294" sldId="8114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540169170" sldId="8115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3488574974" sldId="8116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918018683" sldId="8117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2236225870" sldId="8119"/>
        </pc:sldMkLst>
      </pc:sldChg>
      <pc:sldChg chg="del">
        <pc:chgData name="Jonathan Crosby" userId="adc2a065e6846e2a" providerId="LiveId" clId="{325C99EA-74EB-4454-ADA4-1EDF8D2AA055}" dt="2022-09-22T02:27:03.590" v="0" actId="47"/>
        <pc:sldMkLst>
          <pc:docMk/>
          <pc:sldMk cId="629935115" sldId="8120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2676203793" sldId="8122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317474508" sldId="8123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1465762742" sldId="8124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541769258" sldId="8125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1976644665" sldId="8126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2531920344" sldId="8127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4108864867" sldId="8128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2094800451" sldId="8129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2238096060" sldId="8130"/>
        </pc:sldMkLst>
      </pc:sldChg>
      <pc:sldChg chg="del">
        <pc:chgData name="Jonathan Crosby" userId="adc2a065e6846e2a" providerId="LiveId" clId="{325C99EA-74EB-4454-ADA4-1EDF8D2AA055}" dt="2022-09-22T02:27:12.803" v="1" actId="47"/>
        <pc:sldMkLst>
          <pc:docMk/>
          <pc:sldMk cId="842288841" sldId="8131"/>
        </pc:sldMkLst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400BA7-A603-42D2-E923-CDB29E736C9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64DEFD1-FDCB-33C8-136A-5C7F154D698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DAB1C0-AA40-E959-06D1-698B5FC249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EE587A-1779-5AC9-7481-735D399B27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8A83A09-54D4-9AB7-6E8B-B0038D65C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45619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599FDD-9E56-8147-B67A-DC7C5BE3DC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447AC02-A81F-32EE-C4E7-66CEAEB515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CCCECB-BCB2-9BBE-BD4C-4C45412AA3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203E489-FDDD-BAA1-81DB-3C3004F262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D9228F2-8F3A-BD73-11A5-75BEB711BE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33864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DD68A20-2C57-C710-A723-1F45C593701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5C88B68-1B3C-33F6-E8C8-77CE9EA832E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F83E37-1832-E078-A847-0216CC40BD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9A113B-00CE-D1BA-DCE2-5DF66B23AA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290160A-A66D-EC94-A198-8CCC293119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8828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A15136-40C6-49E3-DF57-5573B6CC67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939414-36B8-20E8-0600-845EB5CD0D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8E2385-4E5E-7534-8128-3936629D59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D8C8D6-3847-3CB1-E4BC-1C3E961BF4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3FB0CF6-65B5-1862-0596-5F7A9A27DF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84450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ED5AAB-473F-BC0D-1E17-7AFB83B5C5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60A371B-6CB1-9987-BAD2-FBA9F00529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ADA8F2-600C-0DCC-948B-C9EBADBAFB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8E3B438-8F3E-DAAA-035A-C3483FD83F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2553F2-3226-60C8-0EEA-B8C026DD9F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02521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89570D-92CF-5350-D239-13A7D8AC1D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2E5B0E5-9913-E25E-9D5E-D1107A51603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5946CDB-3682-BDB2-FDF0-6CA0F56692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2CC76D4-9144-A3F4-F117-E7BFA03C4E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62E5E44-6A62-7925-1A86-C5E634F95A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04846AE-3417-5004-1702-6D1BD0B0F2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1523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D2574AA-CBC8-1805-5C6E-1546AFBBA7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6DD591C-09E0-8807-0E19-37DEDE52E5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55BDA6-A730-4AAF-F293-27A683606A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A2A66AD-976E-6C0C-9126-EE2B4A3AEB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F87C66B-1635-A6B5-2027-1D75D831EA3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170A3C2-76D7-0F58-7A48-DB392BDD34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3831A5C-8539-BF44-50CF-3B15C1C86F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4126B83-5035-89E9-0A9A-F37A211991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50057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C43EC9-A491-4052-FFA9-5E647BA0B4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2352E9E-8183-EBB6-14D7-6719054608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1598357-D756-FD7F-5C23-B4E22B7709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F889DA-AEA6-352E-538E-857CE76059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1897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C03B4E8-4F24-1AC7-CE72-26CD99AA0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8D16621-B1BC-5A1D-9F71-54C6C782F0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D50B7FD-B536-E3C0-F779-AEDB582982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29928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061BB3-9354-014E-DC7C-760B187B60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9A55B9-13AB-8FEB-D91D-22CE011B90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B235F01-EC1A-A889-6939-CB7A9B1B16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AA047F1-CC89-1DAD-416C-12EC9E9A8B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F6362C4-49E9-C607-5625-68218321C3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3208A21-EE28-8EE0-5BB2-AABDEE8B16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12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999CC0-351C-85B1-FF46-971C90633C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8D5951-A8CC-7FEF-849D-B7EDF4118FD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4D7A6E8-1F1B-0946-4803-40EB4F4008F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E7E7CD3-6B0A-7B38-8F3B-4DF6D20327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1F2655F-A79E-1FA8-0C25-C9AD742FF4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38FCC0-BBF3-D1BD-9846-5B1B2822C5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9978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E689895-72BF-548E-57FE-5B80E30502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4FE915-5C0B-F64C-E4D1-053419C389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361ED3-740F-27D9-550A-613004221E7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E18670-ECE7-48A1-BC50-0810D90AB3EB}" type="datetimeFigureOut">
              <a:rPr lang="en-US" smtClean="0"/>
              <a:t>9/21/2022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7D06F2-3AAA-D3BB-F452-CF4D42A2D45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F60FE9-6207-95B5-E2DD-2680CEFE171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49378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letgodbetrue.com/sermons/index/year-2014/assurance-of-eternal-life/" TargetMode="External"/><Relationship Id="rId1" Type="http://schemas.openxmlformats.org/officeDocument/2006/relationships/slideLayout" Target="../slideLayouts/slideLayout7.xml"/></Relationships>
</file>

<file path=ppt/slides/_rels/slide10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4.xml.rels><?xml version="1.0" encoding="UTF-8" standalone="yes"?>
<Relationships xmlns="http://schemas.openxmlformats.org/package/2006/relationships"><Relationship Id="rId2" Type="http://schemas.openxmlformats.org/officeDocument/2006/relationships/hyperlink" Target="https://letgodbetrue.com/sermons/index/year-2014/assurance-of-eternal-life/" TargetMode="External"/><Relationship Id="rId1" Type="http://schemas.openxmlformats.org/officeDocument/2006/relationships/slideLayout" Target="../slideLayouts/slideLayout7.xml"/></Relationships>
</file>

<file path=ppt/slides/_rels/slide105.xml.rels><?xml version="1.0" encoding="UTF-8" standalone="yes"?>
<Relationships xmlns="http://schemas.openxmlformats.org/package/2006/relationships"><Relationship Id="rId8" Type="http://schemas.openxmlformats.org/officeDocument/2006/relationships/hyperlink" Target="https://letgodbetrue.com/sermons/index/year-2000/is-there-a-burning-hell/" TargetMode="External"/><Relationship Id="rId13" Type="http://schemas.openxmlformats.org/officeDocument/2006/relationships/hyperlink" Target="https://letgodbetrue.com/sermons/index/year-2001/fruit-of-the-spirit/" TargetMode="External"/><Relationship Id="rId3" Type="http://schemas.openxmlformats.org/officeDocument/2006/relationships/hyperlink" Target="https://letgodbetrue.com/sermons/index/year-1987/seven-proofs-of-unconditional-salvation/" TargetMode="External"/><Relationship Id="rId7" Type="http://schemas.openxmlformats.org/officeDocument/2006/relationships/hyperlink" Target="https://letgodbetrue.com/sermons/index/year-2003/rude-preachers/" TargetMode="External"/><Relationship Id="rId12" Type="http://schemas.openxmlformats.org/officeDocument/2006/relationships/hyperlink" Target="https://letgodbetrue.com/sermons/index/year-2017/love-is-the-greatest-2017/" TargetMode="External"/><Relationship Id="rId2" Type="http://schemas.openxmlformats.org/officeDocument/2006/relationships/hyperlink" Target="https://letgodbetrue.com/sermons/index/year-2014/assurance-of-eternal-life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letgodbetrue.com/sermons/index/year-2006/once-saved-always-saved/" TargetMode="External"/><Relationship Id="rId11" Type="http://schemas.openxmlformats.org/officeDocument/2006/relationships/hyperlink" Target="https://letgodbetrue.com/sermons/index/year-2000/believe-on-the-lord-jesus-christ/" TargetMode="External"/><Relationship Id="rId5" Type="http://schemas.openxmlformats.org/officeDocument/2006/relationships/hyperlink" Target="https://letgodbetrue.com/sermons/index/year-2010/salvation-by-works/" TargetMode="External"/><Relationship Id="rId15" Type="http://schemas.openxmlformats.org/officeDocument/2006/relationships/hyperlink" Target="https://letgodbetrue.com/sermons/index/salvation/" TargetMode="External"/><Relationship Id="rId10" Type="http://schemas.openxmlformats.org/officeDocument/2006/relationships/hyperlink" Target="https://letgodbetrue.com/sermons/index/year-2002/jesus-loves-losers/" TargetMode="External"/><Relationship Id="rId4" Type="http://schemas.openxmlformats.org/officeDocument/2006/relationships/hyperlink" Target="https://letgodbetrue.com/sermons/index/year-1987/five-phases-of-salvation/" TargetMode="External"/><Relationship Id="rId9" Type="http://schemas.openxmlformats.org/officeDocument/2006/relationships/hyperlink" Target="https://letgodbetrue.com/sermons/index/year-2017/warnings-about-hell/" TargetMode="External"/><Relationship Id="rId14" Type="http://schemas.openxmlformats.org/officeDocument/2006/relationships/hyperlink" Target="https://letgodbetrue.com/bible-topics/index/salvation/" TargetMode="Externa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7.xml.rels><?xml version="1.0" encoding="UTF-8" standalone="yes"?>
<Relationships xmlns="http://schemas.openxmlformats.org/package/2006/relationships"><Relationship Id="rId3" Type="http://schemas.openxmlformats.org/officeDocument/2006/relationships/hyperlink" Target="https://letgodbetrue.com/sermons/index/year-2014/hebrews-threatening-verses/" TargetMode="External"/><Relationship Id="rId2" Type="http://schemas.openxmlformats.org/officeDocument/2006/relationships/hyperlink" Target="https://letgodbetrue.com/sermons/index/year-2016/hebrews-lose-your-salvation-passages/" TargetMode="External"/><Relationship Id="rId1" Type="http://schemas.openxmlformats.org/officeDocument/2006/relationships/slideLayout" Target="../slideLayouts/slideLayout7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765E48-2E02-B06D-92BB-2DFEB750AAB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solidFill>
                  <a:srgbClr val="FFFF00"/>
                </a:solidFill>
                <a:latin typeface="+mn-lt"/>
              </a:rPr>
              <a:t>Assurance of Eternal Life</a:t>
            </a:r>
            <a:br>
              <a:rPr lang="en-US">
                <a:solidFill>
                  <a:srgbClr val="FFFF00"/>
                </a:solidFill>
              </a:rPr>
            </a:br>
            <a:endParaRPr lang="en-US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776300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>
                <a:solidFill>
                  <a:schemeClr val="tx1"/>
                </a:solidFill>
                <a:cs typeface="Aharoni" pitchFamily="2" charset="-79"/>
              </a:rPr>
              <a:t>A Detailed 16-Sermon Series with a Detailed 23-page Outline from 2014</a:t>
            </a:r>
          </a:p>
          <a:p>
            <a:pPr algn="ctr"/>
            <a:endParaRPr lang="en-US" sz="2400" b="1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1400">
                <a:solidFill>
                  <a:schemeClr val="tx1"/>
                </a:solidFill>
                <a:cs typeface="Aharoni" pitchFamily="2" charset="-79"/>
                <a:hlinkClick r:id="rId2"/>
              </a:rPr>
              <a:t>https://letgodbetrue.com/sermons/index/year-2014/assurance-of-eternal-life/</a:t>
            </a:r>
            <a:endParaRPr lang="en-US" sz="1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endParaRPr lang="en-US" sz="28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 b="1">
                <a:solidFill>
                  <a:schemeClr val="tx1"/>
                </a:solidFill>
                <a:cs typeface="Aharoni" pitchFamily="2" charset="-79"/>
              </a:rPr>
              <a:t>This is another of God’s gifts to us.</a:t>
            </a:r>
          </a:p>
          <a:p>
            <a:pPr algn="ctr"/>
            <a:r>
              <a:rPr lang="en-US" sz="2200" b="1">
                <a:solidFill>
                  <a:schemeClr val="tx1"/>
                </a:solidFill>
                <a:cs typeface="Aharoni" pitchFamily="2" charset="-79"/>
              </a:rPr>
              <a:t>It is an exhaustive reference for assurance.</a:t>
            </a:r>
          </a:p>
        </p:txBody>
      </p:sp>
    </p:spTree>
    <p:extLst>
      <p:ext uri="{BB962C8B-B14F-4D97-AF65-F5344CB8AC3E}">
        <p14:creationId xmlns:p14="http://schemas.microsoft.com/office/powerpoint/2010/main" val="296533002"/>
      </p:ext>
    </p:extLst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09288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if, when we were enemies,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we were reconciled to God by the death of his Son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much more, being reconciled, we shall be saved by his life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Romans 5:10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530979138"/>
      </p:ext>
    </p:extLst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01621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Who is he that condemneth?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It is Christ that died,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yea rather, that is risen again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who is even at the right hand of God,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who also maketh intercession for us.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Romans 8:34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861810843"/>
      </p:ext>
    </p:extLst>
  </p:cSld>
  <p:clrMapOvr>
    <a:masterClrMapping/>
  </p:clrMapOvr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47787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this man,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because he continueth ever,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hath an unchangeable priesthood.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Wherefore he is able also to save them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to the uttermost that come unto God by him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seeing he ever liveth to make intercession for them.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Hebrews 7:24-25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020796120"/>
      </p:ext>
    </p:extLst>
  </p:cSld>
  <p:clrMapOvr>
    <a:masterClrMapping/>
  </p:clrMapOvr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40120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My sheep hear my voice,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I know them, and they follow me: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I give unto them eternal life;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they shall never perish,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neither shall any man pluck them out of my hand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My Father, which gave them me, is greater than all;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no man is able to pluck them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out of my Father’s hand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John 10:27-29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352558241"/>
      </p:ext>
    </p:extLst>
  </p:cSld>
  <p:clrMapOvr>
    <a:masterClrMapping/>
  </p:clrMapOvr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>
                <a:solidFill>
                  <a:schemeClr val="tx1"/>
                </a:solidFill>
                <a:cs typeface="Aharoni" pitchFamily="2" charset="-79"/>
              </a:rPr>
              <a:t>A Detailed 16-Sermon Series with a Detailed 23-page Outline from 2014</a:t>
            </a:r>
          </a:p>
          <a:p>
            <a:pPr algn="ctr"/>
            <a:endParaRPr lang="en-US" sz="2400" b="1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1400">
                <a:solidFill>
                  <a:schemeClr val="tx1"/>
                </a:solidFill>
                <a:cs typeface="Aharoni" pitchFamily="2" charset="-79"/>
                <a:hlinkClick r:id="rId2"/>
              </a:rPr>
              <a:t>https://letgodbetrue.com/sermons/index/year-2014/assurance-of-eternal-life/</a:t>
            </a:r>
            <a:endParaRPr lang="en-US" sz="1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endParaRPr lang="en-US" sz="28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 b="1">
                <a:solidFill>
                  <a:schemeClr val="tx1"/>
                </a:solidFill>
                <a:cs typeface="Aharoni" pitchFamily="2" charset="-79"/>
              </a:rPr>
              <a:t>This is another of God’s gifts to us.</a:t>
            </a:r>
            <a:endParaRPr lang="en-US" sz="1400" b="1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3945706508"/>
      </p:ext>
    </p:extLst>
  </p:cSld>
  <p:clrMapOvr>
    <a:masterClrMapping/>
  </p:clrMapOvr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2F8037-9AE7-5898-304F-7F8F15580A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44550"/>
            <a:ext cx="10515600" cy="680484"/>
          </a:xfrm>
        </p:spPr>
        <p:txBody>
          <a:bodyPr>
            <a:normAutofit/>
          </a:bodyPr>
          <a:lstStyle/>
          <a:p>
            <a:pPr algn="ctr"/>
            <a:r>
              <a:rPr lang="en-US" sz="3600" b="1">
                <a:solidFill>
                  <a:srgbClr val="FF0000"/>
                </a:solidFill>
                <a:latin typeface="+mn-lt"/>
              </a:rPr>
              <a:t>For Further Study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259EE6-59FD-2389-764C-C234AEF2206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69851" y="1084520"/>
            <a:ext cx="10866475" cy="5284381"/>
          </a:xfrm>
        </p:spPr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400" b="1" u="sng">
                <a:solidFill>
                  <a:srgbClr val="FFFF00"/>
                </a:solidFill>
              </a:rPr>
              <a:t>Assurance of Eternal Life</a:t>
            </a:r>
            <a:r>
              <a:rPr lang="en-US" sz="2400" b="1">
                <a:solidFill>
                  <a:srgbClr val="FFFF00"/>
                </a:solidFill>
              </a:rPr>
              <a:t> ... </a:t>
            </a:r>
            <a:r>
              <a:rPr lang="en-US" sz="1600" b="1">
                <a:solidFill>
                  <a:srgbClr val="FFFF00"/>
                </a:solidFill>
                <a:hlinkClick r:id="rId2"/>
              </a:rPr>
              <a:t>https://letgodbetrue.com/sermons/index/year-2014/assurance-of-eternal-life/</a:t>
            </a:r>
            <a:endParaRPr lang="en-US" sz="1600" b="1">
              <a:solidFill>
                <a:srgbClr val="FFFF00"/>
              </a:solidFill>
            </a:endParaRPr>
          </a:p>
          <a:p>
            <a:pPr marL="0" indent="0" algn="ctr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800" b="1">
                <a:solidFill>
                  <a:srgbClr val="00B050"/>
                </a:solidFill>
              </a:rPr>
              <a:t>*** Do not overlook all the links at the end of this most important sermon series.  ***</a:t>
            </a:r>
          </a:p>
          <a:p>
            <a:pPr marL="0" indent="0" algn="just">
              <a:lnSpc>
                <a:spcPct val="100000"/>
              </a:lnSpc>
              <a:spcBef>
                <a:spcPts val="0"/>
              </a:spcBef>
              <a:buNone/>
            </a:pPr>
            <a:endParaRPr lang="en-US" sz="1800" b="1">
              <a:solidFill>
                <a:srgbClr val="00B05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Seven Proofs of Unconditional Salvation ... </a:t>
            </a:r>
            <a:r>
              <a:rPr lang="en-US" sz="1200" b="1">
                <a:solidFill>
                  <a:srgbClr val="FFFF00"/>
                </a:solidFill>
                <a:hlinkClick r:id="rId3"/>
              </a:rPr>
              <a:t>https://letgodbetrue.com/sermons/index/year-1987/seven-proofs-of-unconditional-salvation/</a:t>
            </a:r>
            <a:endParaRPr lang="en-US" sz="1200" b="1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Five Phases of Salvation ... </a:t>
            </a:r>
            <a:r>
              <a:rPr lang="en-US" sz="1200">
                <a:solidFill>
                  <a:srgbClr val="FFFF00"/>
                </a:solidFill>
                <a:hlinkClick r:id="rId4"/>
              </a:rPr>
              <a:t>https://letgodbetrue.com/sermons/index/year-1987/five-phases-of-salvation/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Salvation By Works </a:t>
            </a:r>
            <a:r>
              <a:rPr lang="en-US" sz="2400">
                <a:solidFill>
                  <a:srgbClr val="FFFF00"/>
                </a:solidFill>
              </a:rPr>
              <a:t>... </a:t>
            </a:r>
            <a:r>
              <a:rPr lang="en-US" sz="1200">
                <a:solidFill>
                  <a:srgbClr val="FFFF00"/>
                </a:solidFill>
                <a:hlinkClick r:id="rId5"/>
              </a:rPr>
              <a:t>https://letgodbetrue.com/sermons/index/year-2010/salvation-by-works/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Once Saved, Always Saved ... </a:t>
            </a:r>
            <a:r>
              <a:rPr lang="en-US" sz="1200" b="1">
                <a:solidFill>
                  <a:srgbClr val="FFFF00"/>
                </a:solidFill>
                <a:hlinkClick r:id="rId6"/>
              </a:rPr>
              <a:t>https://letgodbetrue.com/sermons/index/year-2006/once-saved-always-saved/</a:t>
            </a:r>
            <a:endParaRPr lang="en-US" sz="1200" b="1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A Lake, A Book, A Lamb ... </a:t>
            </a:r>
            <a:r>
              <a:rPr lang="en-US" sz="1200">
                <a:solidFill>
                  <a:srgbClr val="FFFF00"/>
                </a:solidFill>
                <a:hlinkClick r:id="rId7"/>
              </a:rPr>
              <a:t>https://letgodbetrue.com/sermons/index/year-2003/rude-preachers/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Is There a Burning Hell? ...</a:t>
            </a:r>
            <a:r>
              <a:rPr lang="en-US" sz="1200">
                <a:solidFill>
                  <a:srgbClr val="FFFF00"/>
                </a:solidFill>
              </a:rPr>
              <a:t> </a:t>
            </a:r>
            <a:r>
              <a:rPr lang="en-US" sz="1200">
                <a:solidFill>
                  <a:srgbClr val="FFFF00"/>
                </a:solidFill>
                <a:hlinkClick r:id="rId8"/>
              </a:rPr>
              <a:t>https://letgodbetrue.com/sermons/index/year-2000/is-there-a-burning-hell/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Warnings About Hell ... </a:t>
            </a:r>
            <a:r>
              <a:rPr lang="en-US" sz="1200">
                <a:solidFill>
                  <a:srgbClr val="FFFF00"/>
                </a:solidFill>
                <a:hlinkClick r:id="rId9"/>
              </a:rPr>
              <a:t>https://letgodbetrue.com/sermons/index/year-2017/warnings-about-hell/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Jesus Loves Losers ... </a:t>
            </a:r>
            <a:r>
              <a:rPr lang="en-US" sz="1200" b="1">
                <a:solidFill>
                  <a:srgbClr val="FFFF00"/>
                </a:solidFill>
                <a:hlinkClick r:id="rId10"/>
              </a:rPr>
              <a:t>https://letgodbetrue.com/sermons/index/year-2002/jesus-loves-losers/</a:t>
            </a:r>
            <a:endParaRPr lang="en-US" sz="1200" b="1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Believe on the Lord Jesus Christ ... </a:t>
            </a:r>
            <a:r>
              <a:rPr lang="en-US" sz="1200">
                <a:solidFill>
                  <a:srgbClr val="FFFF00"/>
                </a:solidFill>
                <a:hlinkClick r:id="rId11"/>
              </a:rPr>
              <a:t>https://letgodbetrue.com/sermons/index/year-2000/believe-on-the-lord-jesus-christ/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Love Is the Greatest ... </a:t>
            </a:r>
            <a:r>
              <a:rPr lang="en-US" sz="1200">
                <a:solidFill>
                  <a:srgbClr val="FFFF00"/>
                </a:solidFill>
                <a:hlinkClick r:id="rId12"/>
              </a:rPr>
              <a:t>https://letgodbetrue.com/sermons/index/year-2017/love-is-the-greatest-2017/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Fruit of the Spirit ... </a:t>
            </a:r>
            <a:r>
              <a:rPr lang="en-US" sz="1200">
                <a:solidFill>
                  <a:srgbClr val="FFFF00"/>
                </a:solidFill>
                <a:hlinkClick r:id="rId13"/>
              </a:rPr>
              <a:t>https://letgodbetrue.com/sermons/index/year-2001/fruit-of-the-spirit/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b="1">
                <a:solidFill>
                  <a:srgbClr val="FFFF00"/>
                </a:solidFill>
              </a:rPr>
              <a:t>More About Salvation </a:t>
            </a:r>
            <a:r>
              <a:rPr lang="en-US" sz="1300" b="1">
                <a:solidFill>
                  <a:srgbClr val="FFFF00"/>
                </a:solidFill>
              </a:rPr>
              <a:t>(Documents) ... </a:t>
            </a:r>
            <a:r>
              <a:rPr lang="en-US" sz="1200">
                <a:solidFill>
                  <a:srgbClr val="FFFF00"/>
                </a:solidFill>
                <a:hlinkClick r:id="rId14"/>
              </a:rPr>
              <a:t>https://letgodbetrue.com/bible-topics/index/salvation/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b="1">
                <a:solidFill>
                  <a:srgbClr val="FFFF00"/>
                </a:solidFill>
              </a:rPr>
              <a:t>More About Salvation </a:t>
            </a:r>
            <a:r>
              <a:rPr lang="en-US" sz="1300" b="1">
                <a:solidFill>
                  <a:srgbClr val="FFFF00"/>
                </a:solidFill>
              </a:rPr>
              <a:t>(Sermons) ... </a:t>
            </a:r>
            <a:r>
              <a:rPr lang="en-US" sz="1200">
                <a:solidFill>
                  <a:srgbClr val="FFFF00"/>
                </a:solidFill>
                <a:hlinkClick r:id="rId15"/>
              </a:rPr>
              <a:t>https://letgodbetrue.com/sermons/index/salvation/</a:t>
            </a:r>
            <a:endParaRPr lang="en-US" sz="120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028518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Is this an important Bible study?</a:t>
            </a:r>
          </a:p>
          <a:p>
            <a:pPr algn="ctr"/>
            <a:endParaRPr lang="en-US" sz="2800" b="1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3200">
                <a:solidFill>
                  <a:schemeClr val="tx1"/>
                </a:solidFill>
                <a:cs typeface="Aharoni" pitchFamily="2" charset="-79"/>
              </a:rPr>
              <a:t>Yes, indeed! Probably the most important, for it helps you know if you are saved</a:t>
            </a:r>
          </a:p>
          <a:p>
            <a:pPr algn="ctr"/>
            <a:r>
              <a:rPr lang="en-US" sz="3200">
                <a:solidFill>
                  <a:schemeClr val="tx1"/>
                </a:solidFill>
                <a:cs typeface="Aharoni" pitchFamily="2" charset="-79"/>
              </a:rPr>
              <a:t>and going to heaven at death.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42824941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“Assure” is in the Bible that one time.</a:t>
            </a:r>
          </a:p>
          <a:p>
            <a:pPr algn="ctr"/>
            <a:endParaRPr lang="en-US" sz="36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“Assurance” is in the Bible 7 times.</a:t>
            </a:r>
          </a:p>
          <a:p>
            <a:pPr algn="ctr"/>
            <a:endParaRPr lang="en-US" sz="3600" b="1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Let us look at them for usage.</a:t>
            </a:r>
            <a:endParaRPr lang="en-US" sz="3600" b="1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17296575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185214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thy life shall hang in doubt before thee;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thou shalt fear day and night,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and shalt have none assurance of thy life</a:t>
            </a:r>
            <a:r>
              <a:rPr lang="en-US" sz="32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Deuteronomy 28:66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97038388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185214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the work of righteousness shall be peace;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the effect of righteousness quietness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</a:t>
            </a:r>
            <a:r>
              <a:rPr lang="en-US" sz="3200" u="sng">
                <a:solidFill>
                  <a:srgbClr val="0000FF"/>
                </a:solidFill>
              </a:rPr>
              <a:t>assurance for ever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Isaiah 32:17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51355426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66254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Because he hath appointed a day,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in the which he will judge the world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in righteousness by that man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whom he hath ordained;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whereof </a:t>
            </a:r>
            <a:r>
              <a:rPr lang="en-US" sz="3200" u="sng">
                <a:solidFill>
                  <a:srgbClr val="0000FF"/>
                </a:solidFill>
              </a:rPr>
              <a:t>he hath given assurance unto all men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in that he hath raised him from the dead.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Acts 17:31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35853528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170099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That their hearts might be comforted,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being knit together in love, and unto all riches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of </a:t>
            </a:r>
            <a:r>
              <a:rPr lang="en-US" sz="3200" u="sng">
                <a:solidFill>
                  <a:srgbClr val="0000FF"/>
                </a:solidFill>
              </a:rPr>
              <a:t>the full assurance of understanding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to the acknowledgement of the mystery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of God, and of the Father, and of Christ;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Colossians 2:2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35329022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170099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For our gospel came not unto you in word only,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but also in power, and in the Holy Ghost,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</a:t>
            </a:r>
            <a:r>
              <a:rPr lang="en-US" sz="3200" u="sng">
                <a:solidFill>
                  <a:srgbClr val="0000FF"/>
                </a:solidFill>
              </a:rPr>
              <a:t>in much assurance</a:t>
            </a:r>
            <a:r>
              <a:rPr lang="en-US" sz="3200">
                <a:solidFill>
                  <a:srgbClr val="0000FF"/>
                </a:solidFill>
              </a:rPr>
              <a:t>;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as ye know what manner of men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we were among you for your sake.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Thessalonians 1:5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87510348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67765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we desire that every one of you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do shew the same diligence to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 </a:t>
            </a:r>
            <a:r>
              <a:rPr lang="en-US" sz="3200" u="sng">
                <a:solidFill>
                  <a:srgbClr val="0000FF"/>
                </a:solidFill>
              </a:rPr>
              <a:t>full assurance of hope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unto the end: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Hebrews 6:11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81604509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170099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Let us draw near with a true heart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in </a:t>
            </a:r>
            <a:r>
              <a:rPr lang="en-US" sz="3200" u="sng">
                <a:solidFill>
                  <a:srgbClr val="0000FF"/>
                </a:solidFill>
              </a:rPr>
              <a:t>full assurance of faith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having our hearts sprinkled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from an evil conscience,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our bodies washed with pure water.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Hebrews 10:22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76300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765E48-2E02-B06D-92BB-2DFEB750AAB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solidFill>
                  <a:srgbClr val="FFFF00"/>
                </a:solidFill>
                <a:latin typeface="+mn-lt"/>
              </a:rPr>
              <a:t>Assurance of Eternal Life</a:t>
            </a:r>
            <a:br>
              <a:rPr lang="en-US">
                <a:solidFill>
                  <a:srgbClr val="FFFF00"/>
                </a:solidFill>
              </a:rPr>
            </a:br>
            <a:endParaRPr lang="en-US">
              <a:solidFill>
                <a:srgbClr val="FFFF00"/>
              </a:solidFill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4F1C379-678E-117C-FA48-AA8667A4FFA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>
                <a:solidFill>
                  <a:srgbClr val="00B0F0"/>
                </a:solidFill>
              </a:rPr>
              <a:t>A Short Version of a Much Longer Study</a:t>
            </a:r>
          </a:p>
          <a:p>
            <a:r>
              <a:rPr lang="en-US" sz="3200">
                <a:solidFill>
                  <a:srgbClr val="00B0F0"/>
                </a:solidFill>
              </a:rPr>
              <a:t>Showing How to Know You are Saved</a:t>
            </a:r>
          </a:p>
          <a:p>
            <a:r>
              <a:rPr lang="en-US" sz="3200">
                <a:solidFill>
                  <a:srgbClr val="00B0F0"/>
                </a:solidFill>
              </a:rPr>
              <a:t>and Comfort for Terrifying Verses</a:t>
            </a:r>
          </a:p>
        </p:txBody>
      </p:sp>
    </p:spTree>
    <p:extLst>
      <p:ext uri="{BB962C8B-B14F-4D97-AF65-F5344CB8AC3E}">
        <p14:creationId xmlns:p14="http://schemas.microsoft.com/office/powerpoint/2010/main" val="17779312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Is this an important Bible study?</a:t>
            </a:r>
          </a:p>
          <a:p>
            <a:pPr algn="ctr"/>
            <a:endParaRPr lang="en-US" sz="2800" b="1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3200">
                <a:solidFill>
                  <a:schemeClr val="tx1"/>
                </a:solidFill>
                <a:cs typeface="Aharoni" pitchFamily="2" charset="-79"/>
              </a:rPr>
              <a:t>Yes, indeed! Probably the most important, for it helps you know if you are saved</a:t>
            </a:r>
          </a:p>
          <a:p>
            <a:pPr algn="ctr"/>
            <a:r>
              <a:rPr lang="en-US" sz="3200">
                <a:solidFill>
                  <a:schemeClr val="tx1"/>
                </a:solidFill>
                <a:cs typeface="Aharoni" pitchFamily="2" charset="-79"/>
              </a:rPr>
              <a:t>and going to heaven at death.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8701801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We do not look to a date of a Jesus decision, or of baptism, or membership, for these are not salvation.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2542712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The foolish Arminian plan is not true, so we cannot look back to a decision,</a:t>
            </a:r>
          </a:p>
          <a:p>
            <a:pPr algn="ctr"/>
            <a:r>
              <a:rPr lang="en-US" sz="3200">
                <a:solidFill>
                  <a:schemeClr val="tx1"/>
                </a:solidFill>
              </a:rPr>
              <a:t>or repeat it to be safe.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6863312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There is no more Bible evidence for decisional eternal life than there is</a:t>
            </a:r>
          </a:p>
          <a:p>
            <a:pPr algn="ctr"/>
            <a:r>
              <a:rPr lang="en-US" sz="3200">
                <a:solidFill>
                  <a:schemeClr val="tx1"/>
                </a:solidFill>
              </a:rPr>
              <a:t>for RCC extreme unction.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054680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God was not surprised in Eden and Jesus’ death was not remedial, for He had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your name in the book of life.</a:t>
            </a:r>
          </a:p>
        </p:txBody>
      </p:sp>
    </p:spTree>
    <p:extLst>
      <p:ext uri="{BB962C8B-B14F-4D97-AF65-F5344CB8AC3E}">
        <p14:creationId xmlns:p14="http://schemas.microsoft.com/office/powerpoint/2010/main" val="189144005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God wants you to know you are one of His children ... threats or warnings are to help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you be a better child for Him and for you.</a:t>
            </a:r>
          </a:p>
        </p:txBody>
      </p:sp>
    </p:spTree>
    <p:extLst>
      <p:ext uri="{BB962C8B-B14F-4D97-AF65-F5344CB8AC3E}">
        <p14:creationId xmlns:p14="http://schemas.microsoft.com/office/powerpoint/2010/main" val="204331266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If you were born and raised in a godly family hearing the truth from birth, you may not have an event like so many talk about.</a:t>
            </a:r>
          </a:p>
        </p:txBody>
      </p:sp>
    </p:spTree>
    <p:extLst>
      <p:ext uri="{BB962C8B-B14F-4D97-AF65-F5344CB8AC3E}">
        <p14:creationId xmlns:p14="http://schemas.microsoft.com/office/powerpoint/2010/main" val="304168562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>
                <a:solidFill>
                  <a:schemeClr val="tx1"/>
                </a:solidFill>
                <a:cs typeface="Aharoni" pitchFamily="2" charset="-79"/>
              </a:rPr>
              <a:t>God wants you to know you have eternal life, because He loved</a:t>
            </a:r>
          </a:p>
          <a:p>
            <a:pPr algn="ctr"/>
            <a:r>
              <a:rPr lang="en-US" sz="3600">
                <a:solidFill>
                  <a:schemeClr val="tx1"/>
                </a:solidFill>
                <a:cs typeface="Aharoni" pitchFamily="2" charset="-79"/>
              </a:rPr>
              <a:t>and saved you for joy and</a:t>
            </a:r>
          </a:p>
          <a:p>
            <a:pPr algn="ctr"/>
            <a:r>
              <a:rPr lang="en-US" sz="3600">
                <a:solidFill>
                  <a:schemeClr val="tx1"/>
                </a:solidFill>
                <a:cs typeface="Aharoni" pitchFamily="2" charset="-79"/>
              </a:rPr>
              <a:t>peace, not for fear!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137735799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67765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These things have I written unto you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that believe on the name of the Son of God;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that ye may know that ye have eternal life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that ye may believe on the name of the Son of God.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5:13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601105028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Salvation is Great!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The difference of heaven and hell is enormous.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We recently reviewed the rich man and Lazarus.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Eternity will cause a shocking reversal of fortune.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God’s works for some and not for others is huge.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The book of life vs. the lake of fire is astonishing.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The pleasures of heaven vs. pain of hell is great.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Eternal love of God or eternal hatred of God.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8028489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Your life now is a blip of nothing next to eternity; the torment of hell will far exceed any problems now.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68308432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139869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Then shall the King say unto them on his right hand,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Come, ye blessed of my Father,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inherit the kingdom prepared for you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from the foundation of the world</a:t>
            </a:r>
            <a:r>
              <a:rPr lang="en-US" sz="3200">
                <a:solidFill>
                  <a:srgbClr val="0000FF"/>
                </a:solidFill>
              </a:rPr>
              <a:t>:...</a:t>
            </a:r>
          </a:p>
          <a:p>
            <a:pPr algn="ctr"/>
            <a:endParaRPr lang="en-US" sz="3200">
              <a:solidFill>
                <a:srgbClr val="0000FF"/>
              </a:solidFill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Then shall he say also unto them on the left hand,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Depart from me, ye cursed,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into everlasting fire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prepared for the devil and his angels....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Matthew 25:31-46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82318400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154984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it came to pass, that the beggar died,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was carried by the angels into Abraham’s bosom: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 rich man also died, and was buried;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And in hell he lift up his eyes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being in torments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seeth Abraham afar off,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Lazarus in his bosom.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Luke 16:22-23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592473363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185214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whosoever was not found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written in the book of life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was cast into the lake of fire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Revelation 20:15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92291820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The difference of eternal hell or heaven is beyond all comparison, by infinite pain or pleasure forever.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7313299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The Means Are Infinitely Great!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God’s eternal will was either for or against you.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He either elected and predestinated you or not.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He sent His beloved firstborn Son for you or not.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Jesus God’s Son either died to rescue you or not.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The Holy Spirit powerfully recreated you or not.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The Holy Spirit gave you new life inside or not.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Your spirit will go straight up at death or not.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Your body will be glorified forever or not.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21220190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67765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O the depth of the riches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both of the wisdom and knowledge of God!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how unsearchable are his judgments,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his ways past finding out!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Romans 11:33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744638042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67765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He that spared not his own Son,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but delivered him up for us all,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how shall he not with him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also freely give us all things</a:t>
            </a:r>
            <a:r>
              <a:rPr lang="en-US" sz="3200">
                <a:solidFill>
                  <a:srgbClr val="0000FF"/>
                </a:solidFill>
              </a:rPr>
              <a:t>?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Romans 8:32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096990632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1200329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Thanks be unto God for his </a:t>
            </a:r>
            <a:r>
              <a:rPr lang="en-US" sz="3200" u="sng">
                <a:solidFill>
                  <a:srgbClr val="0000FF"/>
                </a:solidFill>
              </a:rPr>
              <a:t>unspeakable gift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Corinthians 9:15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522896619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God’s choices, costs, and power for eternal life are infinitely high, and you a rebel will never comply.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85714477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Salvation is Certain!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He chose each one and will not lose one.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He chose each elect and the means to save.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It is not by good works but not without them.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God will not be God if He loses a single one.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Jesus lives to intercede to guarantee each.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Jesus is incomplete without each elect.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Not a single reprobate will be saved.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4119803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Noah | His Kingdom">
            <a:extLst>
              <a:ext uri="{FF2B5EF4-FFF2-40B4-BE49-F238E27FC236}">
                <a16:creationId xmlns:a16="http://schemas.microsoft.com/office/drawing/2014/main" id="{4CC2C9AD-E346-C7E5-5609-C64ACC09B829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86505" y="0"/>
            <a:ext cx="12365011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87669728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64742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For whom he did foreknow, he also did predestinate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to be conformed to the image of his Son,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that he might be the firstborn among many brethren.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Moreover whom he did predestinate, them he also called: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whom he called, them he also justified: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and whom he justified, them he also glorified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What shall we then say to these things?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If God be for us, who can be against us</a:t>
            </a:r>
            <a:r>
              <a:rPr lang="en-US" sz="3200">
                <a:solidFill>
                  <a:srgbClr val="0000FF"/>
                </a:solidFill>
              </a:rPr>
              <a:t>?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Romans 8:29-31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178605562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170099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Who concerning the truth have erred,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saying that the resurrection is past already;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overthrow the faith of some.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Nevertheless the foundation of God standeth sure,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having this seal, </a:t>
            </a:r>
            <a:r>
              <a:rPr lang="en-US" sz="3200" u="sng">
                <a:solidFill>
                  <a:srgbClr val="0000FF"/>
                </a:solidFill>
              </a:rPr>
              <a:t>The Lord knoweth them that are his</a:t>
            </a:r>
            <a:r>
              <a:rPr lang="en-US" sz="3200">
                <a:solidFill>
                  <a:srgbClr val="0000FF"/>
                </a:solidFill>
              </a:rPr>
              <a:t>....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Timothy 2:18-19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639838329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The number of the elect and reprobates has been settled forever, and there is never a change of one.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2590807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Evidence Is Defined!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Since your destination is set, what can you do?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Since no offer has been made, what can you do?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Since you cannot please God, what can you do?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God has saved His elect, but they can know it.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They can know they are elect by evidence.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The evidence of election is clearly given.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You have clear evidence or you do not.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15415621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610936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2700">
                <a:solidFill>
                  <a:srgbClr val="0000FF"/>
                </a:solidFill>
              </a:rPr>
              <a:t>LORD, who shall abide in thy tabernacle?</a:t>
            </a:r>
          </a:p>
          <a:p>
            <a:pPr algn="ctr"/>
            <a:r>
              <a:rPr lang="en-US" sz="2700">
                <a:solidFill>
                  <a:srgbClr val="0000FF"/>
                </a:solidFill>
              </a:rPr>
              <a:t>who shall dwell in thy holy hill?</a:t>
            </a:r>
          </a:p>
          <a:p>
            <a:pPr algn="ctr"/>
            <a:r>
              <a:rPr lang="en-US" sz="2700">
                <a:solidFill>
                  <a:srgbClr val="0000FF"/>
                </a:solidFill>
              </a:rPr>
              <a:t>He that walketh uprightly, and worketh righteousness,</a:t>
            </a:r>
          </a:p>
          <a:p>
            <a:pPr algn="ctr"/>
            <a:r>
              <a:rPr lang="en-US" sz="2700">
                <a:solidFill>
                  <a:srgbClr val="0000FF"/>
                </a:solidFill>
              </a:rPr>
              <a:t>and speaketh the truth in his heart.</a:t>
            </a:r>
          </a:p>
          <a:p>
            <a:pPr algn="ctr"/>
            <a:r>
              <a:rPr lang="en-US" sz="2700">
                <a:solidFill>
                  <a:srgbClr val="0000FF"/>
                </a:solidFill>
              </a:rPr>
              <a:t>He that backbiteth not with his tongue,</a:t>
            </a:r>
          </a:p>
          <a:p>
            <a:pPr algn="ctr"/>
            <a:r>
              <a:rPr lang="en-US" sz="2700">
                <a:solidFill>
                  <a:srgbClr val="0000FF"/>
                </a:solidFill>
              </a:rPr>
              <a:t>nor doeth evil to his neighbour,</a:t>
            </a:r>
          </a:p>
          <a:p>
            <a:pPr algn="ctr"/>
            <a:r>
              <a:rPr lang="en-US" sz="2700">
                <a:solidFill>
                  <a:srgbClr val="0000FF"/>
                </a:solidFill>
              </a:rPr>
              <a:t>nor taketh up a reproach against his neighbour.</a:t>
            </a:r>
          </a:p>
          <a:p>
            <a:pPr algn="ctr"/>
            <a:r>
              <a:rPr lang="en-US" sz="2700">
                <a:solidFill>
                  <a:srgbClr val="0000FF"/>
                </a:solidFill>
              </a:rPr>
              <a:t>In whose eyes a vile person is contemned;</a:t>
            </a:r>
          </a:p>
          <a:p>
            <a:pPr algn="ctr"/>
            <a:r>
              <a:rPr lang="en-US" sz="2700">
                <a:solidFill>
                  <a:srgbClr val="0000FF"/>
                </a:solidFill>
              </a:rPr>
              <a:t>but he honoureth them that fear the LORD.</a:t>
            </a:r>
          </a:p>
          <a:p>
            <a:pPr algn="ctr"/>
            <a:r>
              <a:rPr lang="en-US" sz="2700">
                <a:solidFill>
                  <a:srgbClr val="0000FF"/>
                </a:solidFill>
              </a:rPr>
              <a:t>He that sweareth to his own hurt, and changeth not.</a:t>
            </a:r>
          </a:p>
          <a:p>
            <a:pPr algn="ctr"/>
            <a:r>
              <a:rPr lang="en-US" sz="2700">
                <a:solidFill>
                  <a:srgbClr val="0000FF"/>
                </a:solidFill>
              </a:rPr>
              <a:t>He that putteth not out his money to usury,</a:t>
            </a:r>
          </a:p>
          <a:p>
            <a:pPr algn="ctr"/>
            <a:r>
              <a:rPr lang="en-US" sz="2700">
                <a:solidFill>
                  <a:srgbClr val="0000FF"/>
                </a:solidFill>
              </a:rPr>
              <a:t>nor taketh reward against the innocent.</a:t>
            </a:r>
          </a:p>
          <a:p>
            <a:pPr algn="ctr"/>
            <a:r>
              <a:rPr lang="en-US" sz="2700" u="sng">
                <a:solidFill>
                  <a:srgbClr val="0000FF"/>
                </a:solidFill>
              </a:rPr>
              <a:t>He that doeth these things shall never be moved</a:t>
            </a:r>
            <a:r>
              <a:rPr lang="en-US" sz="27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Psalm 15:1-5</a:t>
            </a: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002503807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139869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Who shall ascend into the hill of the LORD</a:t>
            </a:r>
            <a:r>
              <a:rPr lang="en-US" sz="3200">
                <a:solidFill>
                  <a:srgbClr val="0000FF"/>
                </a:solidFill>
              </a:rPr>
              <a:t>?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or who shall stand in his holy place</a:t>
            </a:r>
            <a:r>
              <a:rPr lang="en-US" sz="3200">
                <a:solidFill>
                  <a:srgbClr val="0000FF"/>
                </a:solidFill>
              </a:rPr>
              <a:t>?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He that hath clean hands, and a pure heart;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who hath not lifted up his soul unto vanity,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nor sworn deceitfully.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He shall receive the blessing from the LORD,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righteousness from the God of his salvation.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This is the generation of them that seek him,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that seek thy face, O Jacob. Selah.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Psalm 24:3-6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776618955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6124754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That ye may be the children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of your Father which is in heaven</a:t>
            </a:r>
            <a:r>
              <a:rPr lang="en-US" sz="32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for he maketh his sun to rise on the evil and on the good,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sendeth rain on the just and on the unjust.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For if ye love them which love you, what reward have ye?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do not even the publicans the same?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if ye salute your brethren only,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what do ye more than others?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do not even the publicans so?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Be ye therefore perfect,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even as your Father which is in heaven is perfect.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Matthew 5:45-48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287614782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66254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And every one that heareth these sayings of mine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and doeth them not</a:t>
            </a:r>
            <a:r>
              <a:rPr lang="en-US" sz="3200">
                <a:solidFill>
                  <a:srgbClr val="0000FF"/>
                </a:solidFill>
              </a:rPr>
              <a:t>, shall be likened unto a foolish man,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which built his house upon the sand: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the rain descended, and the floods came,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the winds blew, and beat upon that house;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it fell: and great was the fall of it.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Matthew 7:26-27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690979218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169277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He that believeth and is baptized shall be saved</a:t>
            </a:r>
            <a:r>
              <a:rPr lang="en-US" sz="3200">
                <a:solidFill>
                  <a:srgbClr val="0000FF"/>
                </a:solidFill>
              </a:rPr>
              <a:t>;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but he that believeth not shall be damned.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Mark 16:16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937472286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63231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Abraham saith unto him,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They have Moses and the prophets</a:t>
            </a:r>
            <a:r>
              <a:rPr lang="en-US" sz="3200">
                <a:solidFill>
                  <a:srgbClr val="0000FF"/>
                </a:solidFill>
              </a:rPr>
              <a:t>;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let them hear them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he said, Nay, father Abraham: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but if one went unto them from the dead,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they will repent.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he said unto him,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If they hear not Moses and the prophets, 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neither will they be persuaded,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though one rose from the dead.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Luke 16:29-31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9468197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God once drowned all but eight in the flood, but the wrath coming is far greater with eternal fiery torment.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709260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64742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No man can come to me,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except the Father which hath sent me draw him: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I will raise him up at the last day.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It is written in the prophets,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they shall be all taught of God.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Every man therefore that hath heard,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hath learned of the Father,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cometh unto me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John 6:44-45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024809738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63231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From that time many of his disciples went back,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walked no more with him.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Then said Jesus unto the twelve,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Will ye also go away?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Then Simon Peter answered him, 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Lord, to whom shall we go?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thou hast the words of eternal life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we believe and are sure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that thou art that Christ,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 Son of the living God.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John 6:66-69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086001665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67765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brought them out, and said,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Sirs, what must I do to be saved?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they said, </a:t>
            </a:r>
            <a:r>
              <a:rPr lang="en-US" sz="3200" u="sng">
                <a:solidFill>
                  <a:srgbClr val="0000FF"/>
                </a:solidFill>
              </a:rPr>
              <a:t>Believe on the Lord Jesus Christ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thou shalt be saved, and thy house.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Acts 16:30-31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513472810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185214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There is therefore now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no condemnation to them which are in Christ Jesus,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who walk not after the flesh, but after the Spirit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Romans 8:1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618114436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64742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(For many walk,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of whom I have told you often,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now tell you even weeping,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that they are the enemies of the cross of Christ: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Whose end is destruction,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whose God is their belly,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whose glory is in their shame,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who mind earthly things</a:t>
            </a:r>
            <a:r>
              <a:rPr lang="en-US" sz="3200">
                <a:solidFill>
                  <a:srgbClr val="0000FF"/>
                </a:solidFill>
              </a:rPr>
              <a:t>.)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Philippians 3:18-19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68682372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63231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Charge them that are rich in this world,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that they be not highminded,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nor trust in uncertain riches,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but in the living God,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who giveth us richly all things to enjoy;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That they do good, that they be rich in good works,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ready to distribute, willing to communicate;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Laying up in store for themselves a good foundation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against the time to come,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that they may lay hold on eternal life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Timothy 6:17-19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961468279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170099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Henceforth there is laid up for me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 crown of righteousness,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which the Lord, the righteous judge,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shall give me at that day: and not to me only,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but unto all them also that love his appearing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Timothy 4:8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791497323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185214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Blessed is the man that endureth temptation</a:t>
            </a:r>
            <a:r>
              <a:rPr lang="en-US" sz="32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for when he is tried, he shall receive the crown of life,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which the Lord hath promised </a:t>
            </a:r>
            <a:r>
              <a:rPr lang="en-US" sz="3200" u="sng">
                <a:solidFill>
                  <a:srgbClr val="0000FF"/>
                </a:solidFill>
              </a:rPr>
              <a:t>to them that love him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James 1:12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365803686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67765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My little children, let us not love in word,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neither in tongue; </a:t>
            </a:r>
            <a:r>
              <a:rPr lang="en-US" sz="3200" u="sng">
                <a:solidFill>
                  <a:srgbClr val="0000FF"/>
                </a:solidFill>
              </a:rPr>
              <a:t>but in deed and in truth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hereby we know that we are of the truth,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shall </a:t>
            </a:r>
            <a:r>
              <a:rPr lang="en-US" sz="3200" u="sng">
                <a:solidFill>
                  <a:srgbClr val="0000FF"/>
                </a:solidFill>
              </a:rPr>
              <a:t>assure our hearts before him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3:18-19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621379167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Periodic sin, not matter how heinous, does not negate strong positive evidence, as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David and Peter show as favorites.</a:t>
            </a:r>
          </a:p>
        </p:txBody>
      </p:sp>
    </p:spTree>
    <p:extLst>
      <p:ext uri="{BB962C8B-B14F-4D97-AF65-F5344CB8AC3E}">
        <p14:creationId xmlns:p14="http://schemas.microsoft.com/office/powerpoint/2010/main" val="42659571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But God planned to save some from the very beginning, and He sacrificed His only Son to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guarantee their safety and pleasure forever.</a:t>
            </a:r>
          </a:p>
        </p:txBody>
      </p:sp>
    </p:spTree>
    <p:extLst>
      <p:ext uri="{BB962C8B-B14F-4D97-AF65-F5344CB8AC3E}">
        <p14:creationId xmlns:p14="http://schemas.microsoft.com/office/powerpoint/2010/main" val="3816973976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Chastening, afflictions and trials to get you back to obedience, is not evidence of reprobation but rather salvation.</a:t>
            </a:r>
          </a:p>
        </p:txBody>
      </p:sp>
    </p:spTree>
    <p:extLst>
      <p:ext uri="{BB962C8B-B14F-4D97-AF65-F5344CB8AC3E}">
        <p14:creationId xmlns:p14="http://schemas.microsoft.com/office/powerpoint/2010/main" val="775741745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Good deeds of the wicked are not evidence of life, for only those things done by faith to God are accepted.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3481316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Confidence Is Obtainable!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Evidence is one thing; confidence is another.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Confidence in evidence is key and precious.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Embrace all said above and prove yourself.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Multiply your good works for confidence.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Train your conscience to trust the Bible.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You can have boldness at Judgment.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Good works are also the best life.</a:t>
            </a:r>
          </a:p>
        </p:txBody>
      </p:sp>
    </p:spTree>
    <p:extLst>
      <p:ext uri="{BB962C8B-B14F-4D97-AF65-F5344CB8AC3E}">
        <p14:creationId xmlns:p14="http://schemas.microsoft.com/office/powerpoint/2010/main" val="20418790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63231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Therefore we are always confident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knowing that, whilst we are at home in the body,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we are absent from the Lord: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(For we walk by faith, not by sight:)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We are confident, I say, and willing rather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to be absent from the body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to be present with the Lord.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Wherefore we labour</a:t>
            </a:r>
            <a:r>
              <a:rPr lang="en-US" sz="3200">
                <a:solidFill>
                  <a:srgbClr val="0000FF"/>
                </a:solidFill>
              </a:rPr>
              <a:t>, that,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whether present or absent,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we may be accepted of him.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Corinthians 5:6-9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268568798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66254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For the which cause I also suffer these things: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nevertheless I am not ashamed: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for I know whom I have believed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and am persuaded that he is able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to keep that which I have committed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unto him against that day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Timothy 1:12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382317926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139869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For I am now ready to be offered,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the time of my departure is at hand.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I have fought a good fight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I have finished my course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I have kept the faith</a:t>
            </a:r>
            <a:r>
              <a:rPr lang="en-US" sz="32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Henceforth there is laid up for me a crown of righteousness, which the Lord, the righteous judge,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shall give me at that day: and not to me only,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but unto all them also that love his appearing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Timothy 4:6-8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66932095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63231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we have known and believed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 love that God hath to us.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God is love;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he that dwelleth in love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dwelleth in God, and God in him.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Herein is our love made perfect,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that we may have boldness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in the day of judgment</a:t>
            </a:r>
            <a:r>
              <a:rPr lang="en-US" sz="32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because as he is,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so are we in this world.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4:16-17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487537692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Boldness in the Day of Judgment!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It is possible and clearly explained.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God has brought us to I John for it.</a:t>
            </a:r>
          </a:p>
        </p:txBody>
      </p:sp>
    </p:spTree>
    <p:extLst>
      <p:ext uri="{BB962C8B-B14F-4D97-AF65-F5344CB8AC3E}">
        <p14:creationId xmlns:p14="http://schemas.microsoft.com/office/powerpoint/2010/main" val="1367570931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Evidence Summarized!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Faith in the gospel of Christ.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Repentance from your sins.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Obedience with baptism.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Works in faith / love.</a:t>
            </a:r>
          </a:p>
        </p:txBody>
      </p:sp>
    </p:spTree>
    <p:extLst>
      <p:ext uri="{BB962C8B-B14F-4D97-AF65-F5344CB8AC3E}">
        <p14:creationId xmlns:p14="http://schemas.microsoft.com/office/powerpoint/2010/main" val="20374341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32453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beside this, giving all diligence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add to your faith virtue; and to virtue knowledge;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knowledge temperance; and to temperance patience;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patience godliness; And to godliness brotherly kindness;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brotherly kindness charity....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Wherefore the rather, brethren, give diligence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to make your calling and election sure: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for if ye do these things, ye shall never fall</a:t>
            </a:r>
            <a:r>
              <a:rPr lang="en-US" sz="30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For so an entrance shall be ministered unto you abundantly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into the everlasting kingdom of our Lord and Saviour Jesus Christ.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Peter 1:5-11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8182486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The joy and glory of heaven and be received by God and His Son to enjoy new pleasures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will make your best times now very foolish.</a:t>
            </a:r>
          </a:p>
        </p:txBody>
      </p:sp>
    </p:spTree>
    <p:extLst>
      <p:ext uri="{BB962C8B-B14F-4D97-AF65-F5344CB8AC3E}">
        <p14:creationId xmlns:p14="http://schemas.microsoft.com/office/powerpoint/2010/main" val="380027463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An abundant entrance into heaven!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It is obtainable and clearly explained.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The eight things guarantee never falling.</a:t>
            </a:r>
          </a:p>
        </p:txBody>
      </p:sp>
    </p:spTree>
    <p:extLst>
      <p:ext uri="{BB962C8B-B14F-4D97-AF65-F5344CB8AC3E}">
        <p14:creationId xmlns:p14="http://schemas.microsoft.com/office/powerpoint/2010/main" val="2877672150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You cannot have a life of earthly pleasure or sinful living, for our First John 3</a:t>
            </a:r>
          </a:p>
          <a:p>
            <a:pPr algn="ctr"/>
            <a:r>
              <a:rPr lang="en-US" sz="3200">
                <a:solidFill>
                  <a:schemeClr val="tx1"/>
                </a:solidFill>
              </a:rPr>
              <a:t>condemned the latter.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1229500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93954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He that committeth sin is of the devil</a:t>
            </a:r>
            <a:r>
              <a:rPr lang="en-US" sz="3000">
                <a:solidFill>
                  <a:srgbClr val="0000FF"/>
                </a:solidFill>
              </a:rPr>
              <a:t>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the devil sinneth from the beginning.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this purpose the Son of God was manifested,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that he might destroy the works of the devil.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Whosoever is born of God doth not commit sin</a:t>
            </a:r>
            <a:r>
              <a:rPr lang="en-US" sz="3000">
                <a:solidFill>
                  <a:srgbClr val="0000FF"/>
                </a:solidFill>
              </a:rPr>
              <a:t>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his seed remaineth in him: 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he cannot sin, because he is born of God.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3:8-9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334288634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You cannot neglect love of the brethren, or it exposes you as related to Cain and Satan, not the God of love.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65096310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40120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We know that we have passed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from death unto life, because we love the brethren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He that loveth not his brother abideth in death.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Whosoever hateth his brother is a murderer: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ye know that no murderer hath eternal life abiding in him.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Hereby perceive we the love of God,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because he laid down his life for us: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we ought to lay down our lives for the brethren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3:14-16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994802343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Tonight ... believe on the name of Jesus!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Tonight ... let faith in Him cause works! 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Tonight ... love brethren much more!</a:t>
            </a:r>
          </a:p>
        </p:txBody>
      </p:sp>
    </p:spTree>
    <p:extLst>
      <p:ext uri="{BB962C8B-B14F-4D97-AF65-F5344CB8AC3E}">
        <p14:creationId xmlns:p14="http://schemas.microsoft.com/office/powerpoint/2010/main" val="247519341"/>
      </p:ext>
    </p:extLst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01621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this is his commandment,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That we should believe on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the name of his Son Jesus Christ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love one another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as he gave us commandment.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3:23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287305825"/>
      </p:ext>
    </p:extLst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09288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in Jesus Christ neither circumcision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availeth any thing, nor uncircumcision;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but faith which worketh by love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Galatians 5:6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088273242"/>
      </p:ext>
    </p:extLst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86287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We give thanks to God always for you all,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making mention of you in our prayers;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Remembering without ceasing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your work of faith,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labour of love,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patience of hope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in our Lord Jesus Christ,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in the sight of God and our Father;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Knowing, brethren beloved, your election of God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Thessalonians 1:2-4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677813761"/>
      </p:ext>
    </p:extLst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40120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beside this, giving all diligence,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add to your faith</a:t>
            </a:r>
            <a:r>
              <a:rPr lang="en-US" sz="3000">
                <a:solidFill>
                  <a:srgbClr val="0000FF"/>
                </a:solidFill>
              </a:rPr>
              <a:t> virtue;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virtue knowledge;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knowledge temperance;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temperance patience;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patience godliness;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godliness </a:t>
            </a:r>
            <a:r>
              <a:rPr lang="en-US" sz="3000" u="sng">
                <a:solidFill>
                  <a:srgbClr val="0000FF"/>
                </a:solidFill>
              </a:rPr>
              <a:t>brotherly kindness</a:t>
            </a:r>
            <a:r>
              <a:rPr lang="en-US" sz="3000">
                <a:solidFill>
                  <a:srgbClr val="0000FF"/>
                </a:solidFill>
              </a:rPr>
              <a:t>; 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to brotherly kindness charity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Peter 1:5-7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9503720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Why this Bible study tonight?</a:t>
            </a:r>
          </a:p>
          <a:p>
            <a:pPr algn="ctr"/>
            <a:endParaRPr lang="en-US" sz="2800" b="1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3200">
                <a:solidFill>
                  <a:schemeClr val="tx1"/>
                </a:solidFill>
                <a:cs typeface="Aharoni" pitchFamily="2" charset="-79"/>
              </a:rPr>
              <a:t>Very simple ... God in His providence has brought us to I John 3:18-21, which is</a:t>
            </a:r>
          </a:p>
          <a:p>
            <a:pPr algn="ctr"/>
            <a:r>
              <a:rPr lang="en-US" sz="3200">
                <a:solidFill>
                  <a:schemeClr val="tx1"/>
                </a:solidFill>
                <a:cs typeface="Aharoni" pitchFamily="2" charset="-79"/>
              </a:rPr>
              <a:t> to assure our hearts before God, to</a:t>
            </a:r>
          </a:p>
          <a:p>
            <a:pPr algn="ctr"/>
            <a:r>
              <a:rPr lang="en-US" sz="3200">
                <a:solidFill>
                  <a:schemeClr val="tx1"/>
                </a:solidFill>
                <a:cs typeface="Aharoni" pitchFamily="2" charset="-79"/>
              </a:rPr>
              <a:t>have confidence before Him.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31208575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Damnation Is Limited!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Not one elect will ever get near hell.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You can prove election to you and others.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The devil has no hope and hates your hope.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So he will try to deceive you into hopelessness.</a:t>
            </a:r>
          </a:p>
        </p:txBody>
      </p:sp>
    </p:spTree>
    <p:extLst>
      <p:ext uri="{BB962C8B-B14F-4D97-AF65-F5344CB8AC3E}">
        <p14:creationId xmlns:p14="http://schemas.microsoft.com/office/powerpoint/2010/main" val="20504734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These examples of many are used by the devil as fiery darts to steal your confidence and reduce your Christian life by fear.</a:t>
            </a:r>
          </a:p>
        </p:txBody>
      </p:sp>
    </p:spTree>
    <p:extLst>
      <p:ext uri="{BB962C8B-B14F-4D97-AF65-F5344CB8AC3E}">
        <p14:creationId xmlns:p14="http://schemas.microsoft.com/office/powerpoint/2010/main" val="1010418867"/>
      </p:ext>
    </p:extLst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09288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Christ is become of no effect unto you,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whosoever of you are justified by the law;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ye are fallen from grace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Galatians 5:4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629824987"/>
      </p:ext>
    </p:extLst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163121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</a:t>
            </a:r>
            <a:r>
              <a:rPr lang="en-US" sz="3000" u="sng">
                <a:solidFill>
                  <a:srgbClr val="0000FF"/>
                </a:solidFill>
              </a:rPr>
              <a:t>he that shall endure unto the end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the same shall be saved.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Matthew 24:13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209886935"/>
      </p:ext>
    </p:extLst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32453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the time is come that judgment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must begin at the house of God: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if it first begin at us,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what shall the end be of them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that obey not the gospel of God?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if the righteous scarcely be saved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where shall the ungodly and the sinner appear?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Wherefore let them that suffer according to the will of God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commit the keeping of their souls to him in well doing,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as unto a faithful Creator.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Peter 4:17-19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575168670"/>
      </p:ext>
    </p:extLst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86287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For it is impossible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those who were once enlightened,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have tasted of the heavenly gift,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were made partakers of the Holy Ghost,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have tasted the good word of God,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the powers of the world to come,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If they shall fall away, to renew them again unto repentance</a:t>
            </a:r>
            <a:r>
              <a:rPr lang="en-US" sz="3000">
                <a:solidFill>
                  <a:srgbClr val="0000FF"/>
                </a:solidFill>
              </a:rPr>
              <a:t>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seeing they crucify to themselves the Son of God afresh,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put him to an open shame.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Hebrews 6:4-6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039006276"/>
      </p:ext>
    </p:extLst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47787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if we sin wilfully after that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we have received the knowledge of the truth,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there remaineth no more sacrifice for sins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But a certain fearful looking for of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judgment and fiery indignation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which shall devour the adversaries.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Hebrews 10:26-27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316534853"/>
      </p:ext>
    </p:extLst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Hebrews Four Conundrums!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1400">
                <a:solidFill>
                  <a:schemeClr val="tx1"/>
                </a:solidFill>
                <a:cs typeface="Aharoni" pitchFamily="2" charset="-79"/>
                <a:hlinkClick r:id="rId2"/>
              </a:rPr>
              <a:t>https://letgodbetrue.com/sermons/index/year-2016/hebrews-lose-your-salvation-passages/</a:t>
            </a:r>
            <a:endParaRPr lang="en-US" sz="1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endParaRPr lang="en-US" sz="1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1400">
                <a:solidFill>
                  <a:schemeClr val="tx1"/>
                </a:solidFill>
                <a:cs typeface="Aharoni" pitchFamily="2" charset="-79"/>
                <a:hlinkClick r:id="rId3"/>
              </a:rPr>
              <a:t>https://letgodbetrue.com/sermons/index/year-2014/hebrews-threatening-verses/</a:t>
            </a:r>
            <a:endParaRPr lang="en-US" sz="1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400">
                <a:solidFill>
                  <a:schemeClr val="tx1"/>
                </a:solidFill>
                <a:cs typeface="Aharoni" pitchFamily="2" charset="-79"/>
              </a:rPr>
              <a:t>Another gift from God to easily understand four passages that can terrify Christians and that most pastors</a:t>
            </a:r>
          </a:p>
          <a:p>
            <a:pPr algn="ctr"/>
            <a:r>
              <a:rPr lang="en-US" sz="2400">
                <a:solidFill>
                  <a:schemeClr val="tx1"/>
                </a:solidFill>
                <a:cs typeface="Aharoni" pitchFamily="2" charset="-79"/>
              </a:rPr>
              <a:t>cannot answer consistently.</a:t>
            </a:r>
          </a:p>
        </p:txBody>
      </p:sp>
    </p:spTree>
    <p:extLst>
      <p:ext uri="{BB962C8B-B14F-4D97-AF65-F5344CB8AC3E}">
        <p14:creationId xmlns:p14="http://schemas.microsoft.com/office/powerpoint/2010/main" val="3687892285"/>
      </p:ext>
    </p:extLst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86287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Wherefore whosoever shall eat this bread,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drink this cup of the Lord, unworthily,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shall be guilty of the body and blood of the Lord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let a man examine himself,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so let him eat of that bread,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drink of that cup.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For he that eateth and drinketh unworthily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eateth and drinketh damnation to himself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not discerning the Lord’s body.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Corinthians 11:27-29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719030790"/>
      </p:ext>
    </p:extLst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55454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We know that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whosoever is born of God sinneth not</a:t>
            </a:r>
            <a:r>
              <a:rPr lang="en-US" sz="3000">
                <a:solidFill>
                  <a:srgbClr val="0000FF"/>
                </a:solidFill>
              </a:rPr>
              <a:t>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he that is begotten of God keepeth himself,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that wicked one toucheth him not.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5:18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7973334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67765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hereby we know that we are of the truth,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shall </a:t>
            </a:r>
            <a:r>
              <a:rPr lang="en-US" sz="3200" u="sng">
                <a:solidFill>
                  <a:srgbClr val="0000FF"/>
                </a:solidFill>
              </a:rPr>
              <a:t>assure our hearts before him</a:t>
            </a:r>
            <a:r>
              <a:rPr lang="en-US" sz="3200">
                <a:solidFill>
                  <a:srgbClr val="0000FF"/>
                </a:solidFill>
              </a:rPr>
              <a:t>....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Beloved, if our heart condemn us not,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then have we </a:t>
            </a:r>
            <a:r>
              <a:rPr lang="en-US" sz="3200" u="sng">
                <a:solidFill>
                  <a:srgbClr val="0000FF"/>
                </a:solidFill>
              </a:rPr>
              <a:t>confidence toward God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3:18-21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950952344"/>
      </p:ext>
    </p:extLst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86287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Not every one that saith unto me, Lord, Lord,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shall enter into the kingdom of heaven;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he that doeth the will of my Father which is in heaven.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Many will say to me in that day, Lord, Lord,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have we not prophesied in thy name?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in thy name have cast out devils?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in thy name done many wonderful works?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then will I profess unto them, I never knew you</a:t>
            </a:r>
            <a:r>
              <a:rPr lang="en-US" sz="30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depart from me, ye that work iniquity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Matthew 7:21-23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244121432"/>
      </p:ext>
    </p:extLst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93954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Verily I say unto you,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All sins shall be forgiven unto the sons of men,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blasphemies wherewith soever they shall blaspheme: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he that shall blaspheme against the Holy Ghost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hath never forgiveness, but is in danger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of eternal damnation</a:t>
            </a:r>
            <a:r>
              <a:rPr lang="en-US" sz="30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Because they said, He hath an unclean spirit.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Mark 3:28-30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094459055"/>
      </p:ext>
    </p:extLst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09288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whosoever was not found written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in the book of life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was cast into the lake of fire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Revelation 20:15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208919183"/>
      </p:ext>
    </p:extLst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01621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He that overcometh,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the same shall be clothed in white raiment;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</a:t>
            </a:r>
            <a:r>
              <a:rPr lang="en-US" sz="3000" u="sng">
                <a:solidFill>
                  <a:srgbClr val="0000FF"/>
                </a:solidFill>
              </a:rPr>
              <a:t>I will not blot out his name out of the book of life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I will confess his name before my Father,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before his angels.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Revelation 3:5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853478277"/>
      </p:ext>
    </p:extLst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01621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if after they have escaped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the pollutions of the world through the knowledge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of the Lord and Saviour Jesus Christ,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they are again entangled therein, and overcome,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the latter end is worse with them than the beginning</a:t>
            </a:r>
            <a:r>
              <a:rPr lang="en-US" sz="3000">
                <a:solidFill>
                  <a:srgbClr val="0000FF"/>
                </a:solidFill>
              </a:rPr>
              <a:t>....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Peter 2:20-22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454624434"/>
      </p:ext>
    </p:extLst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01621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I keep under my body,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bring it into subjection: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lest that by any means,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when I have preached to others,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I myself should be a castaway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Corinthians 9:27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960245844"/>
      </p:ext>
    </p:extLst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These verses are not to scare His children that He might throw them away but to condemn false professors and stir you up to action.</a:t>
            </a:r>
          </a:p>
        </p:txBody>
      </p:sp>
    </p:spTree>
    <p:extLst>
      <p:ext uri="{BB962C8B-B14F-4D97-AF65-F5344CB8AC3E}">
        <p14:creationId xmlns:p14="http://schemas.microsoft.com/office/powerpoint/2010/main" val="39655239"/>
      </p:ext>
    </p:extLst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How much effort should you apply to making your election sure to yourself?</a:t>
            </a:r>
          </a:p>
          <a:p>
            <a:pPr algn="ctr"/>
            <a:r>
              <a:rPr lang="en-US" sz="3200" b="1">
                <a:solidFill>
                  <a:schemeClr val="tx1"/>
                </a:solidFill>
              </a:rPr>
              <a:t>ALL DILIGENCE!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00541692"/>
      </p:ext>
    </p:extLst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God chose to save you before you existed.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He did not save you because He had to.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He ceases to be God if He loses you.</a:t>
            </a:r>
          </a:p>
        </p:txBody>
      </p:sp>
    </p:spTree>
    <p:extLst>
      <p:ext uri="{BB962C8B-B14F-4D97-AF65-F5344CB8AC3E}">
        <p14:creationId xmlns:p14="http://schemas.microsoft.com/office/powerpoint/2010/main" val="3001278362"/>
      </p:ext>
    </p:extLst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Jesus lived a perfect life as your Substitute.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Jesus died in your place for your sins.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He lives forever to fully save you.</a:t>
            </a:r>
          </a:p>
        </p:txBody>
      </p:sp>
    </p:spTree>
    <p:extLst>
      <p:ext uri="{BB962C8B-B14F-4D97-AF65-F5344CB8AC3E}">
        <p14:creationId xmlns:p14="http://schemas.microsoft.com/office/powerpoint/2010/main" val="17879671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2910</TotalTime>
  <Words>4858</Words>
  <Application>Microsoft Office PowerPoint</Application>
  <PresentationFormat>Widescreen</PresentationFormat>
  <Paragraphs>719</Paragraphs>
  <Slides>105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105</vt:i4>
      </vt:variant>
    </vt:vector>
  </HeadingPairs>
  <TitlesOfParts>
    <vt:vector size="109" baseType="lpstr">
      <vt:lpstr>Arial</vt:lpstr>
      <vt:lpstr>Calibri</vt:lpstr>
      <vt:lpstr>Calibri Light</vt:lpstr>
      <vt:lpstr>Office Theme</vt:lpstr>
      <vt:lpstr>Assurance of Eternal Life </vt:lpstr>
      <vt:lpstr>Assurance of Eternal Life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For Further Study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Jonathan Crosby</dc:creator>
  <cp:lastModifiedBy>Jonathan Crosby</cp:lastModifiedBy>
  <cp:revision>5</cp:revision>
  <dcterms:created xsi:type="dcterms:W3CDTF">2022-08-15T17:35:56Z</dcterms:created>
  <dcterms:modified xsi:type="dcterms:W3CDTF">2022-09-22T02:27:42Z</dcterms:modified>
</cp:coreProperties>
</file>

<file path=docProps/thumbnail.jpeg>
</file>