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8147" r:id="rId2"/>
    <p:sldId id="7893" r:id="rId3"/>
    <p:sldId id="8033" r:id="rId4"/>
    <p:sldId id="8041" r:id="rId5"/>
    <p:sldId id="8034" r:id="rId6"/>
    <p:sldId id="7892" r:id="rId7"/>
    <p:sldId id="7895" r:id="rId8"/>
    <p:sldId id="8146" r:id="rId9"/>
    <p:sldId id="8025" r:id="rId10"/>
    <p:sldId id="8021" r:id="rId11"/>
    <p:sldId id="8031" r:id="rId12"/>
    <p:sldId id="8029" r:id="rId13"/>
    <p:sldId id="8030" r:id="rId14"/>
    <p:sldId id="8023" r:id="rId15"/>
    <p:sldId id="8049" r:id="rId16"/>
    <p:sldId id="8032" r:id="rId17"/>
    <p:sldId id="8051" r:id="rId18"/>
    <p:sldId id="8044" r:id="rId19"/>
    <p:sldId id="8057" r:id="rId20"/>
    <p:sldId id="8065" r:id="rId21"/>
    <p:sldId id="8069" r:id="rId22"/>
    <p:sldId id="8070" r:id="rId23"/>
    <p:sldId id="8071" r:id="rId24"/>
    <p:sldId id="8072" r:id="rId25"/>
    <p:sldId id="8066" r:id="rId26"/>
    <p:sldId id="8075" r:id="rId27"/>
    <p:sldId id="8077" r:id="rId28"/>
    <p:sldId id="8073" r:id="rId29"/>
    <p:sldId id="8076" r:id="rId30"/>
    <p:sldId id="8078" r:id="rId31"/>
    <p:sldId id="8079" r:id="rId32"/>
    <p:sldId id="8080" r:id="rId33"/>
    <p:sldId id="8081" r:id="rId34"/>
    <p:sldId id="8082" r:id="rId35"/>
    <p:sldId id="8083" r:id="rId36"/>
    <p:sldId id="8084" r:id="rId37"/>
    <p:sldId id="8085" r:id="rId38"/>
    <p:sldId id="8086" r:id="rId39"/>
    <p:sldId id="8087" r:id="rId40"/>
    <p:sldId id="8088" r:id="rId41"/>
    <p:sldId id="8089" r:id="rId42"/>
    <p:sldId id="8090" r:id="rId43"/>
    <p:sldId id="8091" r:id="rId44"/>
    <p:sldId id="8092" r:id="rId45"/>
    <p:sldId id="8093" r:id="rId46"/>
    <p:sldId id="8094" r:id="rId47"/>
    <p:sldId id="8121" r:id="rId48"/>
    <p:sldId id="8095" r:id="rId49"/>
    <p:sldId id="8100" r:id="rId50"/>
    <p:sldId id="8096" r:id="rId51"/>
    <p:sldId id="8098" r:id="rId52"/>
    <p:sldId id="8099" r:id="rId53"/>
    <p:sldId id="8101" r:id="rId54"/>
    <p:sldId id="8102" r:id="rId55"/>
    <p:sldId id="8103" r:id="rId56"/>
    <p:sldId id="8104" r:id="rId57"/>
    <p:sldId id="8105" r:id="rId58"/>
    <p:sldId id="8106" r:id="rId59"/>
    <p:sldId id="8107" r:id="rId60"/>
    <p:sldId id="8110" r:id="rId61"/>
    <p:sldId id="8108" r:id="rId62"/>
    <p:sldId id="8109" r:id="rId63"/>
    <p:sldId id="8111" r:id="rId64"/>
    <p:sldId id="8027" r:id="rId65"/>
    <p:sldId id="7971" r:id="rId6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444" autoAdjust="0"/>
    <p:restoredTop sz="94660"/>
  </p:normalViewPr>
  <p:slideViewPr>
    <p:cSldViewPr snapToGrid="0">
      <p:cViewPr varScale="1">
        <p:scale>
          <a:sx n="90" d="100"/>
          <a:sy n="90" d="100"/>
        </p:scale>
        <p:origin x="408" y="7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nathan Crosby" userId="adc2a065e6846e2a" providerId="LiveId" clId="{55CDF2D3-815B-471F-A0F9-37E07939BE5E}"/>
    <pc:docChg chg="addSld delSld modSld">
      <pc:chgData name="Jonathan Crosby" userId="adc2a065e6846e2a" providerId="LiveId" clId="{55CDF2D3-815B-471F-A0F9-37E07939BE5E}" dt="2022-10-06T13:10:57.855" v="16" actId="47"/>
      <pc:docMkLst>
        <pc:docMk/>
      </pc:docMkLst>
      <pc:sldChg chg="del">
        <pc:chgData name="Jonathan Crosby" userId="adc2a065e6846e2a" providerId="LiveId" clId="{55CDF2D3-815B-471F-A0F9-37E07939BE5E}" dt="2022-10-06T13:09:57.209" v="0" actId="47"/>
        <pc:sldMkLst>
          <pc:docMk/>
          <pc:sldMk cId="3406477936" sldId="5410"/>
        </pc:sldMkLst>
      </pc:sldChg>
      <pc:sldChg chg="del">
        <pc:chgData name="Jonathan Crosby" userId="adc2a065e6846e2a" providerId="LiveId" clId="{55CDF2D3-815B-471F-A0F9-37E07939BE5E}" dt="2022-10-06T13:09:57.209" v="0" actId="47"/>
        <pc:sldMkLst>
          <pc:docMk/>
          <pc:sldMk cId="1734362552" sldId="7737"/>
        </pc:sldMkLst>
      </pc:sldChg>
      <pc:sldChg chg="del">
        <pc:chgData name="Jonathan Crosby" userId="adc2a065e6846e2a" providerId="LiveId" clId="{55CDF2D3-815B-471F-A0F9-37E07939BE5E}" dt="2022-10-06T13:09:57.209" v="0" actId="47"/>
        <pc:sldMkLst>
          <pc:docMk/>
          <pc:sldMk cId="1578566593" sldId="7846"/>
        </pc:sldMkLst>
      </pc:sldChg>
      <pc:sldChg chg="del">
        <pc:chgData name="Jonathan Crosby" userId="adc2a065e6846e2a" providerId="LiveId" clId="{55CDF2D3-815B-471F-A0F9-37E07939BE5E}" dt="2022-10-06T13:09:57.209" v="0" actId="47"/>
        <pc:sldMkLst>
          <pc:docMk/>
          <pc:sldMk cId="3466082476" sldId="7848"/>
        </pc:sldMkLst>
      </pc:sldChg>
      <pc:sldChg chg="modSp del mod">
        <pc:chgData name="Jonathan Crosby" userId="adc2a065e6846e2a" providerId="LiveId" clId="{55CDF2D3-815B-471F-A0F9-37E07939BE5E}" dt="2022-10-06T13:10:50.403" v="15" actId="47"/>
        <pc:sldMkLst>
          <pc:docMk/>
          <pc:sldMk cId="3987763002" sldId="7889"/>
        </pc:sldMkLst>
        <pc:spChg chg="mod">
          <ac:chgData name="Jonathan Crosby" userId="adc2a065e6846e2a" providerId="LiveId" clId="{55CDF2D3-815B-471F-A0F9-37E07939BE5E}" dt="2022-10-06T13:10:08.232" v="6" actId="255"/>
          <ac:spMkLst>
            <pc:docMk/>
            <pc:sldMk cId="3987763002" sldId="7889"/>
            <ac:spMk id="2" creationId="{F7765E48-2E02-B06D-92BB-2DFEB750AABB}"/>
          </ac:spMkLst>
        </pc:spChg>
      </pc:sldChg>
      <pc:sldChg chg="modSp mod">
        <pc:chgData name="Jonathan Crosby" userId="adc2a065e6846e2a" providerId="LiveId" clId="{55CDF2D3-815B-471F-A0F9-37E07939BE5E}" dt="2022-10-06T13:10:18.988" v="12" actId="255"/>
        <pc:sldMkLst>
          <pc:docMk/>
          <pc:sldMk cId="177793125" sldId="7893"/>
        </pc:sldMkLst>
        <pc:spChg chg="mod">
          <ac:chgData name="Jonathan Crosby" userId="adc2a065e6846e2a" providerId="LiveId" clId="{55CDF2D3-815B-471F-A0F9-37E07939BE5E}" dt="2022-10-06T13:10:18.988" v="12" actId="255"/>
          <ac:spMkLst>
            <pc:docMk/>
            <pc:sldMk cId="177793125" sldId="7893"/>
            <ac:spMk id="2" creationId="{F7765E48-2E02-B06D-92BB-2DFEB750AABB}"/>
          </ac:spMkLst>
        </pc:spChg>
      </pc:sldChg>
      <pc:sldChg chg="del">
        <pc:chgData name="Jonathan Crosby" userId="adc2a065e6846e2a" providerId="LiveId" clId="{55CDF2D3-815B-471F-A0F9-37E07939BE5E}" dt="2022-10-06T13:09:57.209" v="0" actId="47"/>
        <pc:sldMkLst>
          <pc:docMk/>
          <pc:sldMk cId="3021673751" sldId="8008"/>
        </pc:sldMkLst>
      </pc:sldChg>
      <pc:sldChg chg="del">
        <pc:chgData name="Jonathan Crosby" userId="adc2a065e6846e2a" providerId="LiveId" clId="{55CDF2D3-815B-471F-A0F9-37E07939BE5E}" dt="2022-10-06T13:09:57.209" v="0" actId="47"/>
        <pc:sldMkLst>
          <pc:docMk/>
          <pc:sldMk cId="1465762742" sldId="8124"/>
        </pc:sldMkLst>
      </pc:sldChg>
      <pc:sldChg chg="del">
        <pc:chgData name="Jonathan Crosby" userId="adc2a065e6846e2a" providerId="LiveId" clId="{55CDF2D3-815B-471F-A0F9-37E07939BE5E}" dt="2022-10-06T13:09:57.209" v="0" actId="47"/>
        <pc:sldMkLst>
          <pc:docMk/>
          <pc:sldMk cId="541769258" sldId="8125"/>
        </pc:sldMkLst>
      </pc:sldChg>
      <pc:sldChg chg="del">
        <pc:chgData name="Jonathan Crosby" userId="adc2a065e6846e2a" providerId="LiveId" clId="{55CDF2D3-815B-471F-A0F9-37E07939BE5E}" dt="2022-10-06T13:09:57.209" v="0" actId="47"/>
        <pc:sldMkLst>
          <pc:docMk/>
          <pc:sldMk cId="1976644665" sldId="8126"/>
        </pc:sldMkLst>
      </pc:sldChg>
      <pc:sldChg chg="del">
        <pc:chgData name="Jonathan Crosby" userId="adc2a065e6846e2a" providerId="LiveId" clId="{55CDF2D3-815B-471F-A0F9-37E07939BE5E}" dt="2022-10-06T13:09:57.209" v="0" actId="47"/>
        <pc:sldMkLst>
          <pc:docMk/>
          <pc:sldMk cId="2619824977" sldId="8135"/>
        </pc:sldMkLst>
      </pc:sldChg>
      <pc:sldChg chg="del">
        <pc:chgData name="Jonathan Crosby" userId="adc2a065e6846e2a" providerId="LiveId" clId="{55CDF2D3-815B-471F-A0F9-37E07939BE5E}" dt="2022-10-06T13:09:57.209" v="0" actId="47"/>
        <pc:sldMkLst>
          <pc:docMk/>
          <pc:sldMk cId="4147176717" sldId="8136"/>
        </pc:sldMkLst>
      </pc:sldChg>
      <pc:sldChg chg="del">
        <pc:chgData name="Jonathan Crosby" userId="adc2a065e6846e2a" providerId="LiveId" clId="{55CDF2D3-815B-471F-A0F9-37E07939BE5E}" dt="2022-10-06T13:09:57.209" v="0" actId="47"/>
        <pc:sldMkLst>
          <pc:docMk/>
          <pc:sldMk cId="3265736058" sldId="8137"/>
        </pc:sldMkLst>
      </pc:sldChg>
      <pc:sldChg chg="del">
        <pc:chgData name="Jonathan Crosby" userId="adc2a065e6846e2a" providerId="LiveId" clId="{55CDF2D3-815B-471F-A0F9-37E07939BE5E}" dt="2022-10-06T13:09:57.209" v="0" actId="47"/>
        <pc:sldMkLst>
          <pc:docMk/>
          <pc:sldMk cId="1358659921" sldId="8138"/>
        </pc:sldMkLst>
      </pc:sldChg>
      <pc:sldChg chg="del">
        <pc:chgData name="Jonathan Crosby" userId="adc2a065e6846e2a" providerId="LiveId" clId="{55CDF2D3-815B-471F-A0F9-37E07939BE5E}" dt="2022-10-06T13:10:57.855" v="16" actId="47"/>
        <pc:sldMkLst>
          <pc:docMk/>
          <pc:sldMk cId="1701474631" sldId="8143"/>
        </pc:sldMkLst>
      </pc:sldChg>
      <pc:sldChg chg="del">
        <pc:chgData name="Jonathan Crosby" userId="adc2a065e6846e2a" providerId="LiveId" clId="{55CDF2D3-815B-471F-A0F9-37E07939BE5E}" dt="2022-10-06T13:09:57.209" v="0" actId="47"/>
        <pc:sldMkLst>
          <pc:docMk/>
          <pc:sldMk cId="2183754200" sldId="8144"/>
        </pc:sldMkLst>
      </pc:sldChg>
      <pc:sldChg chg="del">
        <pc:chgData name="Jonathan Crosby" userId="adc2a065e6846e2a" providerId="LiveId" clId="{55CDF2D3-815B-471F-A0F9-37E07939BE5E}" dt="2022-10-06T13:09:57.209" v="0" actId="47"/>
        <pc:sldMkLst>
          <pc:docMk/>
          <pc:sldMk cId="501802044" sldId="8145"/>
        </pc:sldMkLst>
      </pc:sldChg>
      <pc:sldChg chg="modSp add mod">
        <pc:chgData name="Jonathan Crosby" userId="adc2a065e6846e2a" providerId="LiveId" clId="{55CDF2D3-815B-471F-A0F9-37E07939BE5E}" dt="2022-10-06T13:10:43.025" v="14" actId="207"/>
        <pc:sldMkLst>
          <pc:docMk/>
          <pc:sldMk cId="1590340621" sldId="8147"/>
        </pc:sldMkLst>
        <pc:spChg chg="mod">
          <ac:chgData name="Jonathan Crosby" userId="adc2a065e6846e2a" providerId="LiveId" clId="{55CDF2D3-815B-471F-A0F9-37E07939BE5E}" dt="2022-10-06T13:10:43.025" v="14" actId="207"/>
          <ac:spMkLst>
            <pc:docMk/>
            <pc:sldMk cId="1590340621" sldId="8147"/>
            <ac:spMk id="3" creationId="{24F1C379-678E-117C-FA48-AA8667A4FFA5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400BA7-A603-42D2-E923-CDB29E736C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4DEFD1-FDCB-33C8-136A-5C7F154D69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DAB1C0-AA40-E959-06D1-698B5FC249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18670-ECE7-48A1-BC50-0810D90AB3EB}" type="datetimeFigureOut">
              <a:rPr lang="en-US" smtClean="0"/>
              <a:t>10/6/2022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EE587A-1779-5AC9-7481-735D399B27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A83A09-54D4-9AB7-6E8B-B0038D65C9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4B55E-7205-479D-B8AD-57941EE8A6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45619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599FDD-9E56-8147-B67A-DC7C5BE3DC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447AC02-A81F-32EE-C4E7-66CEAEB515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CCCECB-BCB2-9BBE-BD4C-4C45412AA3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18670-ECE7-48A1-BC50-0810D90AB3EB}" type="datetimeFigureOut">
              <a:rPr lang="en-US" smtClean="0"/>
              <a:t>10/6/2022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03E489-FDDD-BAA1-81DB-3C3004F262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9228F2-8F3A-BD73-11A5-75BEB711BE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4B55E-7205-479D-B8AD-57941EE8A6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3864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DD68A20-2C57-C710-A723-1F45C593701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5C88B68-1B3C-33F6-E8C8-77CE9EA832E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F83E37-1832-E078-A847-0216CC40BD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18670-ECE7-48A1-BC50-0810D90AB3EB}" type="datetimeFigureOut">
              <a:rPr lang="en-US" smtClean="0"/>
              <a:t>10/6/2022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9A113B-00CE-D1BA-DCE2-5DF66B23AA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90160A-A66D-EC94-A198-8CCC293119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4B55E-7205-479D-B8AD-57941EE8A6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8828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A15136-40C6-49E3-DF57-5573B6CC67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939414-36B8-20E8-0600-845EB5CD0D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8E2385-4E5E-7534-8128-3936629D59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18670-ECE7-48A1-BC50-0810D90AB3EB}" type="datetimeFigureOut">
              <a:rPr lang="en-US" smtClean="0"/>
              <a:t>10/6/2022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D8C8D6-3847-3CB1-E4BC-1C3E961BF4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FB0CF6-65B5-1862-0596-5F7A9A27DF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4B55E-7205-479D-B8AD-57941EE8A6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4450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ED5AAB-473F-BC0D-1E17-7AFB83B5C5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0A371B-6CB1-9987-BAD2-FBA9F00529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ADA8F2-600C-0DCC-948B-C9EBADBAFB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18670-ECE7-48A1-BC50-0810D90AB3EB}" type="datetimeFigureOut">
              <a:rPr lang="en-US" smtClean="0"/>
              <a:t>10/6/2022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E3B438-8F3E-DAAA-035A-C3483FD83F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2553F2-3226-60C8-0EEA-B8C026DD9F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4B55E-7205-479D-B8AD-57941EE8A6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2521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89570D-92CF-5350-D239-13A7D8AC1D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E5B0E5-9913-E25E-9D5E-D1107A51603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946CDB-3682-BDB2-FDF0-6CA0F56692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2CC76D4-9144-A3F4-F117-E7BFA03C4E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18670-ECE7-48A1-BC50-0810D90AB3EB}" type="datetimeFigureOut">
              <a:rPr lang="en-US" smtClean="0"/>
              <a:t>10/6/2022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2E5E44-6A62-7925-1A86-C5E634F95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04846AE-3417-5004-1702-6D1BD0B0F2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4B55E-7205-479D-B8AD-57941EE8A6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1523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2574AA-CBC8-1805-5C6E-1546AFBBA7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DD591C-09E0-8807-0E19-37DEDE52E5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855BDA6-A730-4AAF-F293-27A683606A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A2A66AD-976E-6C0C-9126-EE2B4A3AEB9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F87C66B-1635-A6B5-2027-1D75D831EA3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170A3C2-76D7-0F58-7A48-DB392BDD34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18670-ECE7-48A1-BC50-0810D90AB3EB}" type="datetimeFigureOut">
              <a:rPr lang="en-US" smtClean="0"/>
              <a:t>10/6/2022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3831A5C-8539-BF44-50CF-3B15C1C86F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4126B83-5035-89E9-0A9A-F37A211991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4B55E-7205-479D-B8AD-57941EE8A6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005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C43EC9-A491-4052-FFA9-5E647BA0B4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2352E9E-8183-EBB6-14D7-6719054608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18670-ECE7-48A1-BC50-0810D90AB3EB}" type="datetimeFigureOut">
              <a:rPr lang="en-US" smtClean="0"/>
              <a:t>10/6/2022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598357-D756-FD7F-5C23-B4E22B7709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F889DA-AEA6-352E-538E-857CE76059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4B55E-7205-479D-B8AD-57941EE8A6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897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C03B4E8-4F24-1AC7-CE72-26CD99AA0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18670-ECE7-48A1-BC50-0810D90AB3EB}" type="datetimeFigureOut">
              <a:rPr lang="en-US" smtClean="0"/>
              <a:t>10/6/2022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8D16621-B1BC-5A1D-9F71-54C6C782F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50B7FD-B536-E3C0-F779-AEDB582982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4B55E-7205-479D-B8AD-57941EE8A6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9928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061BB3-9354-014E-DC7C-760B187B60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9A55B9-13AB-8FEB-D91D-22CE011B90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B235F01-EC1A-A889-6939-CB7A9B1B16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AA047F1-CC89-1DAD-416C-12EC9E9A8B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18670-ECE7-48A1-BC50-0810D90AB3EB}" type="datetimeFigureOut">
              <a:rPr lang="en-US" smtClean="0"/>
              <a:t>10/6/2022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F6362C4-49E9-C607-5625-68218321C3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208A21-EE28-8EE0-5BB2-AABDEE8B16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4B55E-7205-479D-B8AD-57941EE8A6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12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999CC0-351C-85B1-FF46-971C90633C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98D5951-A8CC-7FEF-849D-B7EDF4118FD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4D7A6E8-1F1B-0946-4803-40EB4F4008F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7E7CD3-6B0A-7B38-8F3B-4DF6D20327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18670-ECE7-48A1-BC50-0810D90AB3EB}" type="datetimeFigureOut">
              <a:rPr lang="en-US" smtClean="0"/>
              <a:t>10/6/2022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F2655F-A79E-1FA8-0C25-C9AD742FF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38FCC0-BBF3-D1BD-9846-5B1B2822C5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4B55E-7205-479D-B8AD-57941EE8A6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9978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E689895-72BF-548E-57FE-5B80E30502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4FE915-5C0B-F64C-E4D1-053419C389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361ED3-740F-27D9-550A-613004221E7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E18670-ECE7-48A1-BC50-0810D90AB3EB}" type="datetimeFigureOut">
              <a:rPr lang="en-US" smtClean="0"/>
              <a:t>10/6/2022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7D06F2-3AAA-D3BB-F452-CF4D42A2D45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F60FE9-6207-95B5-E2DD-2680CEFE17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F4B55E-7205-479D-B8AD-57941EE8A6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937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hyperlink" Target="https://letgodbetrue.com/sermons/index/year-2014/hebrews-threatening-verses/" TargetMode="External"/><Relationship Id="rId2" Type="http://schemas.openxmlformats.org/officeDocument/2006/relationships/hyperlink" Target="https://letgodbetrue.com/sermons/index/year-2016/hebrews-lose-your-salvation-passages/" TargetMode="Externa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hyperlink" Target="https://letgodbetrue.com/sermons/index/year-2014/assurance-of-eternal-life/" TargetMode="External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8" Type="http://schemas.openxmlformats.org/officeDocument/2006/relationships/hyperlink" Target="https://letgodbetrue.com/sermons/index/year-2000/is-there-a-burning-hell/" TargetMode="External"/><Relationship Id="rId13" Type="http://schemas.openxmlformats.org/officeDocument/2006/relationships/hyperlink" Target="https://letgodbetrue.com/sermons/index/year-2001/fruit-of-the-spirit/" TargetMode="External"/><Relationship Id="rId3" Type="http://schemas.openxmlformats.org/officeDocument/2006/relationships/hyperlink" Target="https://letgodbetrue.com/sermons/index/year-1987/seven-proofs-of-unconditional-salvation/" TargetMode="External"/><Relationship Id="rId7" Type="http://schemas.openxmlformats.org/officeDocument/2006/relationships/hyperlink" Target="https://letgodbetrue.com/sermons/index/year-2003/rude-preachers/" TargetMode="External"/><Relationship Id="rId12" Type="http://schemas.openxmlformats.org/officeDocument/2006/relationships/hyperlink" Target="https://letgodbetrue.com/sermons/index/year-2017/love-is-the-greatest-2017/" TargetMode="External"/><Relationship Id="rId2" Type="http://schemas.openxmlformats.org/officeDocument/2006/relationships/hyperlink" Target="https://letgodbetrue.com/sermons/index/year-2014/assurance-of-eternal-life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letgodbetrue.com/sermons/index/year-2006/once-saved-always-saved/" TargetMode="External"/><Relationship Id="rId11" Type="http://schemas.openxmlformats.org/officeDocument/2006/relationships/hyperlink" Target="https://letgodbetrue.com/sermons/index/year-2000/believe-on-the-lord-jesus-christ/" TargetMode="External"/><Relationship Id="rId5" Type="http://schemas.openxmlformats.org/officeDocument/2006/relationships/hyperlink" Target="https://letgodbetrue.com/sermons/index/year-2010/salvation-by-works/" TargetMode="External"/><Relationship Id="rId15" Type="http://schemas.openxmlformats.org/officeDocument/2006/relationships/hyperlink" Target="https://letgodbetrue.com/sermons/index/salvation/" TargetMode="External"/><Relationship Id="rId10" Type="http://schemas.openxmlformats.org/officeDocument/2006/relationships/hyperlink" Target="https://letgodbetrue.com/sermons/index/year-2002/jesus-loves-losers/" TargetMode="External"/><Relationship Id="rId4" Type="http://schemas.openxmlformats.org/officeDocument/2006/relationships/hyperlink" Target="https://letgodbetrue.com/sermons/index/year-1987/five-phases-of-salvation/" TargetMode="External"/><Relationship Id="rId9" Type="http://schemas.openxmlformats.org/officeDocument/2006/relationships/hyperlink" Target="https://letgodbetrue.com/sermons/index/year-2017/warnings-about-hell/" TargetMode="External"/><Relationship Id="rId14" Type="http://schemas.openxmlformats.org/officeDocument/2006/relationships/hyperlink" Target="https://letgodbetrue.com/bible-topics/index/salvation/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letgodbetrue.com/sermons/index/year-2014/assurance-of-eternal-life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765E48-2E02-B06D-92BB-2DFEB750AAB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>
                <a:solidFill>
                  <a:srgbClr val="FFFF00"/>
                </a:solidFill>
                <a:latin typeface="+mn-lt"/>
              </a:rPr>
              <a:t>Assurance of Eternal Life  </a:t>
            </a:r>
            <a:r>
              <a:rPr lang="en-US" sz="5400">
                <a:solidFill>
                  <a:srgbClr val="FFFF00"/>
                </a:solidFill>
                <a:latin typeface="+mn-lt"/>
              </a:rPr>
              <a:t>(2)</a:t>
            </a:r>
            <a:br>
              <a:rPr lang="en-US">
                <a:solidFill>
                  <a:srgbClr val="FFFF00"/>
                </a:solidFill>
              </a:rPr>
            </a:br>
            <a:endParaRPr lang="en-US">
              <a:solidFill>
                <a:srgbClr val="FFFF00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4F1C379-678E-117C-FA48-AA8667A4FFA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200"/>
              <a:t>A Short Version of a Much Longer Study</a:t>
            </a:r>
          </a:p>
          <a:p>
            <a:r>
              <a:rPr lang="en-US" sz="3200"/>
              <a:t>Showing How to Know You are Saved</a:t>
            </a:r>
          </a:p>
          <a:p>
            <a:r>
              <a:rPr lang="en-US" sz="3200"/>
              <a:t>and Comfort for Terrifying Verses</a:t>
            </a:r>
          </a:p>
        </p:txBody>
      </p:sp>
    </p:spTree>
    <p:extLst>
      <p:ext uri="{BB962C8B-B14F-4D97-AF65-F5344CB8AC3E}">
        <p14:creationId xmlns:p14="http://schemas.microsoft.com/office/powerpoint/2010/main" val="15903406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sosceles Triangle 1">
            <a:extLst>
              <a:ext uri="{FF2B5EF4-FFF2-40B4-BE49-F238E27FC236}">
                <a16:creationId xmlns:a16="http://schemas.microsoft.com/office/drawing/2014/main" id="{EBA2B069-1BFD-9E81-C3D2-281353C58D80}"/>
              </a:ext>
            </a:extLst>
          </p:cNvPr>
          <p:cNvSpPr/>
          <p:nvPr/>
        </p:nvSpPr>
        <p:spPr>
          <a:xfrm>
            <a:off x="1453781" y="514350"/>
            <a:ext cx="9284439" cy="5829300"/>
          </a:xfrm>
          <a:prstGeom prst="triangle">
            <a:avLst/>
          </a:prstGeom>
          <a:solidFill>
            <a:srgbClr val="FFFF00"/>
          </a:solidFill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>
                <a:solidFill>
                  <a:schemeClr val="tx1"/>
                </a:solidFill>
              </a:rPr>
              <a:t>WARNING!</a:t>
            </a:r>
          </a:p>
          <a:p>
            <a:pPr algn="ctr"/>
            <a:endParaRPr lang="en-US" sz="3200">
              <a:solidFill>
                <a:schemeClr val="tx1"/>
              </a:solidFill>
            </a:endParaRPr>
          </a:p>
          <a:p>
            <a:pPr algn="ctr"/>
            <a:r>
              <a:rPr lang="en-US" sz="3200">
                <a:solidFill>
                  <a:schemeClr val="tx1"/>
                </a:solidFill>
              </a:rPr>
              <a:t>We do not look to a date of a Jesus decision, or of baptism, or membership, for these are not salvation.</a:t>
            </a:r>
          </a:p>
          <a:p>
            <a:pPr algn="ctr"/>
            <a:endParaRPr lang="en-US" sz="3200">
              <a:solidFill>
                <a:schemeClr val="tx1"/>
              </a:solidFill>
            </a:endParaRPr>
          </a:p>
          <a:p>
            <a:pPr algn="ctr"/>
            <a:endParaRPr lang="en-US" sz="3200">
              <a:solidFill>
                <a:schemeClr val="tx1"/>
              </a:solidFill>
            </a:endParaRPr>
          </a:p>
          <a:p>
            <a:pPr algn="ctr"/>
            <a:endParaRPr lang="en-US" sz="32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54271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croll: Horizontal 1">
            <a:extLst>
              <a:ext uri="{FF2B5EF4-FFF2-40B4-BE49-F238E27FC236}">
                <a16:creationId xmlns:a16="http://schemas.microsoft.com/office/drawing/2014/main" id="{63B045A8-3ADB-1EFA-DC99-3F13F0C55919}"/>
              </a:ext>
            </a:extLst>
          </p:cNvPr>
          <p:cNvSpPr/>
          <p:nvPr/>
        </p:nvSpPr>
        <p:spPr>
          <a:xfrm>
            <a:off x="1646274" y="669852"/>
            <a:ext cx="8899452" cy="5518297"/>
          </a:xfrm>
          <a:prstGeom prst="horizontalScroll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>
                <a:solidFill>
                  <a:srgbClr val="0070C0"/>
                </a:solidFill>
              </a:rPr>
              <a:t>Comfort!</a:t>
            </a:r>
          </a:p>
          <a:p>
            <a:pPr algn="ctr"/>
            <a:endParaRPr lang="en-US" sz="3200" b="1">
              <a:solidFill>
                <a:srgbClr val="0070C0"/>
              </a:solidFill>
            </a:endParaRPr>
          </a:p>
          <a:p>
            <a:pPr algn="ctr"/>
            <a:r>
              <a:rPr lang="en-US" sz="3200">
                <a:solidFill>
                  <a:srgbClr val="0070C0"/>
                </a:solidFill>
              </a:rPr>
              <a:t>God was not surprised in Eden and Jesus’ death was not remedial, for He had</a:t>
            </a:r>
          </a:p>
          <a:p>
            <a:pPr algn="ctr"/>
            <a:r>
              <a:rPr lang="en-US" sz="3200">
                <a:solidFill>
                  <a:srgbClr val="0070C0"/>
                </a:solidFill>
              </a:rPr>
              <a:t>your name in the book of life.</a:t>
            </a:r>
          </a:p>
        </p:txBody>
      </p:sp>
    </p:spTree>
    <p:extLst>
      <p:ext uri="{BB962C8B-B14F-4D97-AF65-F5344CB8AC3E}">
        <p14:creationId xmlns:p14="http://schemas.microsoft.com/office/powerpoint/2010/main" val="18914400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croll: Horizontal 1">
            <a:extLst>
              <a:ext uri="{FF2B5EF4-FFF2-40B4-BE49-F238E27FC236}">
                <a16:creationId xmlns:a16="http://schemas.microsoft.com/office/drawing/2014/main" id="{63B045A8-3ADB-1EFA-DC99-3F13F0C55919}"/>
              </a:ext>
            </a:extLst>
          </p:cNvPr>
          <p:cNvSpPr/>
          <p:nvPr/>
        </p:nvSpPr>
        <p:spPr>
          <a:xfrm>
            <a:off x="1646274" y="669852"/>
            <a:ext cx="8899452" cy="5518297"/>
          </a:xfrm>
          <a:prstGeom prst="horizontalScroll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>
                <a:solidFill>
                  <a:srgbClr val="0070C0"/>
                </a:solidFill>
              </a:rPr>
              <a:t>Comfort!</a:t>
            </a:r>
          </a:p>
          <a:p>
            <a:pPr algn="ctr"/>
            <a:endParaRPr lang="en-US" sz="3200" b="1">
              <a:solidFill>
                <a:srgbClr val="0070C0"/>
              </a:solidFill>
            </a:endParaRPr>
          </a:p>
          <a:p>
            <a:pPr algn="ctr"/>
            <a:r>
              <a:rPr lang="en-US" sz="3200">
                <a:solidFill>
                  <a:srgbClr val="0070C0"/>
                </a:solidFill>
              </a:rPr>
              <a:t>God wants you to know you are one of His children ... threats or warnings are to help</a:t>
            </a:r>
          </a:p>
          <a:p>
            <a:pPr algn="ctr"/>
            <a:r>
              <a:rPr lang="en-US" sz="3200">
                <a:solidFill>
                  <a:srgbClr val="0070C0"/>
                </a:solidFill>
              </a:rPr>
              <a:t>you be a better child for Him and for you.</a:t>
            </a:r>
          </a:p>
        </p:txBody>
      </p:sp>
    </p:spTree>
    <p:extLst>
      <p:ext uri="{BB962C8B-B14F-4D97-AF65-F5344CB8AC3E}">
        <p14:creationId xmlns:p14="http://schemas.microsoft.com/office/powerpoint/2010/main" val="20433126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croll: Horizontal 1">
            <a:extLst>
              <a:ext uri="{FF2B5EF4-FFF2-40B4-BE49-F238E27FC236}">
                <a16:creationId xmlns:a16="http://schemas.microsoft.com/office/drawing/2014/main" id="{63B045A8-3ADB-1EFA-DC99-3F13F0C55919}"/>
              </a:ext>
            </a:extLst>
          </p:cNvPr>
          <p:cNvSpPr/>
          <p:nvPr/>
        </p:nvSpPr>
        <p:spPr>
          <a:xfrm>
            <a:off x="1646274" y="669852"/>
            <a:ext cx="8899452" cy="5518297"/>
          </a:xfrm>
          <a:prstGeom prst="horizontalScroll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>
                <a:solidFill>
                  <a:srgbClr val="0070C0"/>
                </a:solidFill>
              </a:rPr>
              <a:t>Comfort!</a:t>
            </a:r>
          </a:p>
          <a:p>
            <a:pPr algn="ctr"/>
            <a:endParaRPr lang="en-US" sz="3200" b="1">
              <a:solidFill>
                <a:srgbClr val="0070C0"/>
              </a:solidFill>
            </a:endParaRPr>
          </a:p>
          <a:p>
            <a:pPr algn="ctr"/>
            <a:r>
              <a:rPr lang="en-US" sz="3200">
                <a:solidFill>
                  <a:srgbClr val="0070C0"/>
                </a:solidFill>
              </a:rPr>
              <a:t>If you were born and raised in a godly family hearing the truth from birth, you may not have an event like so many talk about.</a:t>
            </a:r>
          </a:p>
        </p:txBody>
      </p:sp>
    </p:spTree>
    <p:extLst>
      <p:ext uri="{BB962C8B-B14F-4D97-AF65-F5344CB8AC3E}">
        <p14:creationId xmlns:p14="http://schemas.microsoft.com/office/powerpoint/2010/main" val="3041685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934225" y="723900"/>
            <a:ext cx="10323550" cy="5410200"/>
          </a:xfrm>
          <a:prstGeom prst="ellipse">
            <a:avLst/>
          </a:prstGeom>
          <a:solidFill>
            <a:schemeClr val="bg1"/>
          </a:solidFill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>
                <a:solidFill>
                  <a:schemeClr val="tx1"/>
                </a:solidFill>
                <a:cs typeface="Aharoni" pitchFamily="2" charset="-79"/>
              </a:rPr>
              <a:t>God wants you to know you have eternal life, because He loved</a:t>
            </a:r>
          </a:p>
          <a:p>
            <a:pPr algn="ctr"/>
            <a:r>
              <a:rPr lang="en-US" sz="3600">
                <a:solidFill>
                  <a:schemeClr val="tx1"/>
                </a:solidFill>
                <a:cs typeface="Aharoni" pitchFamily="2" charset="-79"/>
              </a:rPr>
              <a:t>and saved you for joy and</a:t>
            </a:r>
          </a:p>
          <a:p>
            <a:pPr algn="ctr"/>
            <a:r>
              <a:rPr lang="en-US" sz="3600">
                <a:solidFill>
                  <a:schemeClr val="tx1"/>
                </a:solidFill>
                <a:cs typeface="Aharoni" pitchFamily="2" charset="-79"/>
              </a:rPr>
              <a:t>peace, not for fear!</a:t>
            </a:r>
            <a:endParaRPr lang="en-US" sz="3200" dirty="0">
              <a:solidFill>
                <a:schemeClr val="tx1"/>
              </a:solidFill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3773579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sosceles Triangle 1">
            <a:extLst>
              <a:ext uri="{FF2B5EF4-FFF2-40B4-BE49-F238E27FC236}">
                <a16:creationId xmlns:a16="http://schemas.microsoft.com/office/drawing/2014/main" id="{EBA2B069-1BFD-9E81-C3D2-281353C58D80}"/>
              </a:ext>
            </a:extLst>
          </p:cNvPr>
          <p:cNvSpPr/>
          <p:nvPr/>
        </p:nvSpPr>
        <p:spPr>
          <a:xfrm>
            <a:off x="1453781" y="514350"/>
            <a:ext cx="9284439" cy="5829300"/>
          </a:xfrm>
          <a:prstGeom prst="triangle">
            <a:avLst/>
          </a:prstGeom>
          <a:solidFill>
            <a:srgbClr val="FFFF00"/>
          </a:solidFill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>
                <a:solidFill>
                  <a:schemeClr val="tx1"/>
                </a:solidFill>
              </a:rPr>
              <a:t>WARNING!</a:t>
            </a:r>
          </a:p>
          <a:p>
            <a:pPr algn="ctr"/>
            <a:endParaRPr lang="en-US" sz="3200">
              <a:solidFill>
                <a:schemeClr val="tx1"/>
              </a:solidFill>
            </a:endParaRPr>
          </a:p>
          <a:p>
            <a:pPr algn="ctr"/>
            <a:r>
              <a:rPr lang="en-US" sz="3200">
                <a:solidFill>
                  <a:schemeClr val="tx1"/>
                </a:solidFill>
              </a:rPr>
              <a:t>The difference of eternal hell or heaven is beyond all comparison, by infinite pain or pleasure forever.</a:t>
            </a:r>
          </a:p>
          <a:p>
            <a:pPr algn="ctr"/>
            <a:endParaRPr lang="en-US" sz="3200">
              <a:solidFill>
                <a:schemeClr val="tx1"/>
              </a:solidFill>
            </a:endParaRPr>
          </a:p>
          <a:p>
            <a:pPr algn="ctr"/>
            <a:endParaRPr lang="en-US" sz="3200">
              <a:solidFill>
                <a:schemeClr val="tx1"/>
              </a:solidFill>
            </a:endParaRPr>
          </a:p>
          <a:p>
            <a:pPr algn="ctr"/>
            <a:endParaRPr lang="en-US" sz="32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73132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934225" y="723900"/>
            <a:ext cx="10323550" cy="5410200"/>
          </a:xfrm>
          <a:prstGeom prst="ellipse">
            <a:avLst/>
          </a:prstGeom>
          <a:solidFill>
            <a:schemeClr val="bg1"/>
          </a:solidFill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>
                <a:solidFill>
                  <a:schemeClr val="tx1"/>
                </a:solidFill>
                <a:cs typeface="Aharoni" pitchFamily="2" charset="-79"/>
              </a:rPr>
              <a:t>Salvation is Certain!</a:t>
            </a:r>
          </a:p>
          <a:p>
            <a:pPr algn="ctr"/>
            <a:endParaRPr lang="en-US" sz="2400">
              <a:solidFill>
                <a:schemeClr val="tx1"/>
              </a:solidFill>
              <a:cs typeface="Aharoni" pitchFamily="2" charset="-79"/>
            </a:endParaRPr>
          </a:p>
          <a:p>
            <a:pPr algn="ctr"/>
            <a:r>
              <a:rPr lang="en-US" sz="2800">
                <a:solidFill>
                  <a:schemeClr val="tx1"/>
                </a:solidFill>
                <a:cs typeface="Aharoni" pitchFamily="2" charset="-79"/>
              </a:rPr>
              <a:t>He chose each one and will not lose one.</a:t>
            </a:r>
          </a:p>
          <a:p>
            <a:pPr algn="ctr"/>
            <a:r>
              <a:rPr lang="en-US" sz="2800">
                <a:solidFill>
                  <a:schemeClr val="tx1"/>
                </a:solidFill>
                <a:cs typeface="Aharoni" pitchFamily="2" charset="-79"/>
              </a:rPr>
              <a:t>He chose each elect and the means to save.</a:t>
            </a:r>
          </a:p>
          <a:p>
            <a:pPr algn="ctr"/>
            <a:r>
              <a:rPr lang="en-US" sz="2800">
                <a:solidFill>
                  <a:schemeClr val="tx1"/>
                </a:solidFill>
                <a:cs typeface="Aharoni" pitchFamily="2" charset="-79"/>
              </a:rPr>
              <a:t>It is not by good works but not without them.</a:t>
            </a:r>
          </a:p>
          <a:p>
            <a:pPr algn="ctr"/>
            <a:r>
              <a:rPr lang="en-US" sz="2800">
                <a:solidFill>
                  <a:schemeClr val="tx1"/>
                </a:solidFill>
                <a:cs typeface="Aharoni" pitchFamily="2" charset="-79"/>
              </a:rPr>
              <a:t>God will not be God if He loses a single one.</a:t>
            </a:r>
          </a:p>
          <a:p>
            <a:pPr algn="ctr"/>
            <a:r>
              <a:rPr lang="en-US" sz="2800">
                <a:solidFill>
                  <a:schemeClr val="tx1"/>
                </a:solidFill>
                <a:cs typeface="Aharoni" pitchFamily="2" charset="-79"/>
              </a:rPr>
              <a:t>Jesus lives to intercede to guarantee each.</a:t>
            </a:r>
          </a:p>
          <a:p>
            <a:pPr algn="ctr"/>
            <a:r>
              <a:rPr lang="en-US" sz="2800">
                <a:solidFill>
                  <a:schemeClr val="tx1"/>
                </a:solidFill>
                <a:cs typeface="Aharoni" pitchFamily="2" charset="-79"/>
              </a:rPr>
              <a:t>Jesus is incomplete without each elect.</a:t>
            </a:r>
          </a:p>
          <a:p>
            <a:pPr algn="ctr"/>
            <a:r>
              <a:rPr lang="en-US" sz="2800">
                <a:solidFill>
                  <a:schemeClr val="tx1"/>
                </a:solidFill>
                <a:cs typeface="Aharoni" pitchFamily="2" charset="-79"/>
              </a:rPr>
              <a:t>Not a single reprobate will be saved.</a:t>
            </a:r>
            <a:endParaRPr lang="en-US" sz="3200" dirty="0">
              <a:solidFill>
                <a:schemeClr val="tx1"/>
              </a:solidFill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411980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sosceles Triangle 1">
            <a:extLst>
              <a:ext uri="{FF2B5EF4-FFF2-40B4-BE49-F238E27FC236}">
                <a16:creationId xmlns:a16="http://schemas.microsoft.com/office/drawing/2014/main" id="{EBA2B069-1BFD-9E81-C3D2-281353C58D80}"/>
              </a:ext>
            </a:extLst>
          </p:cNvPr>
          <p:cNvSpPr/>
          <p:nvPr/>
        </p:nvSpPr>
        <p:spPr>
          <a:xfrm>
            <a:off x="1453781" y="514350"/>
            <a:ext cx="9284439" cy="5829300"/>
          </a:xfrm>
          <a:prstGeom prst="triangle">
            <a:avLst/>
          </a:prstGeom>
          <a:solidFill>
            <a:srgbClr val="FFFF00"/>
          </a:solidFill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>
                <a:solidFill>
                  <a:schemeClr val="tx1"/>
                </a:solidFill>
              </a:rPr>
              <a:t>WARNING!</a:t>
            </a:r>
          </a:p>
          <a:p>
            <a:pPr algn="ctr"/>
            <a:endParaRPr lang="en-US" sz="3200">
              <a:solidFill>
                <a:schemeClr val="tx1"/>
              </a:solidFill>
            </a:endParaRPr>
          </a:p>
          <a:p>
            <a:pPr algn="ctr"/>
            <a:r>
              <a:rPr lang="en-US" sz="3200">
                <a:solidFill>
                  <a:schemeClr val="tx1"/>
                </a:solidFill>
              </a:rPr>
              <a:t>The number of the elect and reprobates has been settled forever, and there is never a change of one.</a:t>
            </a:r>
          </a:p>
          <a:p>
            <a:pPr algn="ctr"/>
            <a:endParaRPr lang="en-US" sz="3200">
              <a:solidFill>
                <a:schemeClr val="tx1"/>
              </a:solidFill>
            </a:endParaRPr>
          </a:p>
          <a:p>
            <a:pPr algn="ctr"/>
            <a:endParaRPr lang="en-US" sz="3200">
              <a:solidFill>
                <a:schemeClr val="tx1"/>
              </a:solidFill>
            </a:endParaRPr>
          </a:p>
          <a:p>
            <a:pPr algn="ctr"/>
            <a:endParaRPr lang="en-US" sz="32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25908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934225" y="723900"/>
            <a:ext cx="10323550" cy="5410200"/>
          </a:xfrm>
          <a:prstGeom prst="ellipse">
            <a:avLst/>
          </a:prstGeom>
          <a:solidFill>
            <a:schemeClr val="bg1"/>
          </a:solidFill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>
                <a:solidFill>
                  <a:schemeClr val="tx1"/>
                </a:solidFill>
                <a:cs typeface="Aharoni" pitchFamily="2" charset="-79"/>
              </a:rPr>
              <a:t>Evidence Is Defined!</a:t>
            </a:r>
          </a:p>
          <a:p>
            <a:pPr algn="ctr"/>
            <a:endParaRPr lang="en-US" sz="2400">
              <a:solidFill>
                <a:schemeClr val="tx1"/>
              </a:solidFill>
              <a:cs typeface="Aharoni" pitchFamily="2" charset="-79"/>
            </a:endParaRPr>
          </a:p>
          <a:p>
            <a:pPr algn="ctr"/>
            <a:r>
              <a:rPr lang="en-US" sz="2800">
                <a:solidFill>
                  <a:schemeClr val="tx1"/>
                </a:solidFill>
                <a:cs typeface="Aharoni" pitchFamily="2" charset="-79"/>
              </a:rPr>
              <a:t>Since your destination is set, what can you do?</a:t>
            </a:r>
          </a:p>
          <a:p>
            <a:pPr algn="ctr"/>
            <a:r>
              <a:rPr lang="en-US" sz="2800">
                <a:solidFill>
                  <a:schemeClr val="tx1"/>
                </a:solidFill>
                <a:cs typeface="Aharoni" pitchFamily="2" charset="-79"/>
              </a:rPr>
              <a:t>Since no offer has been made, what can you do?</a:t>
            </a:r>
          </a:p>
          <a:p>
            <a:pPr algn="ctr"/>
            <a:r>
              <a:rPr lang="en-US" sz="2800">
                <a:solidFill>
                  <a:schemeClr val="tx1"/>
                </a:solidFill>
                <a:cs typeface="Aharoni" pitchFamily="2" charset="-79"/>
              </a:rPr>
              <a:t>Since you cannot please God, what can you do?</a:t>
            </a:r>
          </a:p>
          <a:p>
            <a:pPr algn="ctr"/>
            <a:r>
              <a:rPr lang="en-US" sz="2800">
                <a:solidFill>
                  <a:schemeClr val="tx1"/>
                </a:solidFill>
                <a:cs typeface="Aharoni" pitchFamily="2" charset="-79"/>
              </a:rPr>
              <a:t>God has saved His elect, but they can know it.</a:t>
            </a:r>
          </a:p>
          <a:p>
            <a:pPr algn="ctr"/>
            <a:r>
              <a:rPr lang="en-US" sz="2800">
                <a:solidFill>
                  <a:schemeClr val="tx1"/>
                </a:solidFill>
                <a:cs typeface="Aharoni" pitchFamily="2" charset="-79"/>
              </a:rPr>
              <a:t>They can know they are elect by evidence.</a:t>
            </a:r>
          </a:p>
          <a:p>
            <a:pPr algn="ctr"/>
            <a:r>
              <a:rPr lang="en-US" sz="2800">
                <a:solidFill>
                  <a:schemeClr val="tx1"/>
                </a:solidFill>
                <a:cs typeface="Aharoni" pitchFamily="2" charset="-79"/>
              </a:rPr>
              <a:t>The evidence of election is clearly given.</a:t>
            </a:r>
          </a:p>
          <a:p>
            <a:pPr algn="ctr"/>
            <a:r>
              <a:rPr lang="en-US" sz="2800">
                <a:solidFill>
                  <a:schemeClr val="tx1"/>
                </a:solidFill>
                <a:cs typeface="Aharoni" pitchFamily="2" charset="-79"/>
              </a:rPr>
              <a:t>You have clear evidence or you do not.</a:t>
            </a:r>
            <a:endParaRPr lang="en-US" sz="3200" dirty="0">
              <a:solidFill>
                <a:schemeClr val="tx1"/>
              </a:solidFill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541562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995" y="462518"/>
            <a:ext cx="11153554" cy="2185214"/>
          </a:xfrm>
          <a:prstGeom prst="rect">
            <a:avLst/>
          </a:prstGeom>
          <a:solidFill>
            <a:schemeClr val="bg1"/>
          </a:solidFill>
          <a:ln w="635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just"/>
            <a:endParaRPr lang="en-US" sz="1000" dirty="0">
              <a:solidFill>
                <a:prstClr val="white"/>
              </a:solidFill>
              <a:latin typeface="Calibri"/>
            </a:endParaRPr>
          </a:p>
          <a:p>
            <a:pPr algn="ctr"/>
            <a:r>
              <a:rPr lang="en-US" sz="3200">
                <a:solidFill>
                  <a:srgbClr val="0000FF"/>
                </a:solidFill>
              </a:rPr>
              <a:t>There is therefore now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no condemnation to them which are in Christ Jesus,</a:t>
            </a:r>
          </a:p>
          <a:p>
            <a:pPr algn="ctr"/>
            <a:r>
              <a:rPr lang="en-US" sz="3200" u="sng">
                <a:solidFill>
                  <a:srgbClr val="0000FF"/>
                </a:solidFill>
              </a:rPr>
              <a:t>who walk not after the flesh, but after the Spirit</a:t>
            </a:r>
            <a:r>
              <a:rPr lang="en-US" sz="3200">
                <a:solidFill>
                  <a:srgbClr val="0000FF"/>
                </a:solidFill>
              </a:rPr>
              <a:t>.</a:t>
            </a:r>
          </a:p>
          <a:p>
            <a:pPr algn="ctr"/>
            <a:r>
              <a:rPr lang="en-US" sz="2000">
                <a:solidFill>
                  <a:srgbClr val="0000FF"/>
                </a:solidFill>
                <a:latin typeface="Calibri"/>
              </a:rPr>
              <a:t>Romans 8:1</a:t>
            </a:r>
            <a:endParaRPr lang="en-US" sz="2000" dirty="0">
              <a:solidFill>
                <a:srgbClr val="0000FF"/>
              </a:solidFill>
              <a:latin typeface="Calibri"/>
            </a:endParaRPr>
          </a:p>
          <a:p>
            <a:pPr algn="ctr"/>
            <a:endParaRPr lang="en-US" sz="1000" b="1" dirty="0">
              <a:solidFill>
                <a:srgbClr val="FF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181144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765E48-2E02-B06D-92BB-2DFEB750AAB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>
                <a:solidFill>
                  <a:srgbClr val="FFFF00"/>
                </a:solidFill>
                <a:latin typeface="+mn-lt"/>
              </a:rPr>
              <a:t>Assurance of Eternal Life  </a:t>
            </a:r>
            <a:r>
              <a:rPr lang="en-US" sz="5400">
                <a:solidFill>
                  <a:srgbClr val="FFFF00"/>
                </a:solidFill>
                <a:latin typeface="+mn-lt"/>
              </a:rPr>
              <a:t>(2)</a:t>
            </a:r>
            <a:br>
              <a:rPr lang="en-US">
                <a:solidFill>
                  <a:srgbClr val="FFFF00"/>
                </a:solidFill>
              </a:rPr>
            </a:br>
            <a:endParaRPr lang="en-US">
              <a:solidFill>
                <a:srgbClr val="FFFF00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4F1C379-678E-117C-FA48-AA8667A4FFA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200">
                <a:solidFill>
                  <a:srgbClr val="00B0F0"/>
                </a:solidFill>
              </a:rPr>
              <a:t>A Short Version of a Much Longer Study</a:t>
            </a:r>
          </a:p>
          <a:p>
            <a:r>
              <a:rPr lang="en-US" sz="3200">
                <a:solidFill>
                  <a:srgbClr val="00B0F0"/>
                </a:solidFill>
              </a:rPr>
              <a:t>Showing How to Know You are Saved</a:t>
            </a:r>
          </a:p>
          <a:p>
            <a:r>
              <a:rPr lang="en-US" sz="3200">
                <a:solidFill>
                  <a:srgbClr val="00B0F0"/>
                </a:solidFill>
              </a:rPr>
              <a:t>and Comfort for Terrifying Verses</a:t>
            </a:r>
          </a:p>
        </p:txBody>
      </p:sp>
    </p:spTree>
    <p:extLst>
      <p:ext uri="{BB962C8B-B14F-4D97-AF65-F5344CB8AC3E}">
        <p14:creationId xmlns:p14="http://schemas.microsoft.com/office/powerpoint/2010/main" val="17779312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995" y="462518"/>
            <a:ext cx="11153554" cy="4647426"/>
          </a:xfrm>
          <a:prstGeom prst="rect">
            <a:avLst/>
          </a:prstGeom>
          <a:solidFill>
            <a:schemeClr val="bg1"/>
          </a:solidFill>
          <a:ln w="635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just"/>
            <a:endParaRPr lang="en-US" sz="1000" dirty="0">
              <a:solidFill>
                <a:prstClr val="white"/>
              </a:solidFill>
              <a:latin typeface="Calibri"/>
            </a:endParaRPr>
          </a:p>
          <a:p>
            <a:pPr algn="ctr"/>
            <a:r>
              <a:rPr lang="en-US" sz="3200">
                <a:solidFill>
                  <a:srgbClr val="0000FF"/>
                </a:solidFill>
              </a:rPr>
              <a:t>(For many walk,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of whom I have told you often,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and now tell you even weeping,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that they are the enemies of the cross of Christ: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Whose end is destruction,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whose God is their belly,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and whose glory is in their shame,</a:t>
            </a:r>
          </a:p>
          <a:p>
            <a:pPr algn="ctr"/>
            <a:r>
              <a:rPr lang="en-US" sz="3200" u="sng">
                <a:solidFill>
                  <a:srgbClr val="0000FF"/>
                </a:solidFill>
              </a:rPr>
              <a:t>who mind earthly things</a:t>
            </a:r>
            <a:r>
              <a:rPr lang="en-US" sz="3200">
                <a:solidFill>
                  <a:srgbClr val="0000FF"/>
                </a:solidFill>
              </a:rPr>
              <a:t>.)</a:t>
            </a:r>
          </a:p>
          <a:p>
            <a:pPr algn="ctr"/>
            <a:r>
              <a:rPr lang="en-US" sz="2000">
                <a:solidFill>
                  <a:srgbClr val="0000FF"/>
                </a:solidFill>
                <a:latin typeface="Calibri"/>
              </a:rPr>
              <a:t>Philippians 3:18-19</a:t>
            </a:r>
            <a:endParaRPr lang="en-US" sz="2000" dirty="0">
              <a:solidFill>
                <a:srgbClr val="0000FF"/>
              </a:solidFill>
              <a:latin typeface="Calibri"/>
            </a:endParaRPr>
          </a:p>
          <a:p>
            <a:pPr algn="ctr"/>
            <a:endParaRPr lang="en-US" sz="1000" b="1" dirty="0">
              <a:solidFill>
                <a:srgbClr val="FF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868237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croll: Horizontal 1">
            <a:extLst>
              <a:ext uri="{FF2B5EF4-FFF2-40B4-BE49-F238E27FC236}">
                <a16:creationId xmlns:a16="http://schemas.microsoft.com/office/drawing/2014/main" id="{63B045A8-3ADB-1EFA-DC99-3F13F0C55919}"/>
              </a:ext>
            </a:extLst>
          </p:cNvPr>
          <p:cNvSpPr/>
          <p:nvPr/>
        </p:nvSpPr>
        <p:spPr>
          <a:xfrm>
            <a:off x="1646274" y="669852"/>
            <a:ext cx="8899452" cy="5518297"/>
          </a:xfrm>
          <a:prstGeom prst="horizontalScroll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>
                <a:solidFill>
                  <a:srgbClr val="0070C0"/>
                </a:solidFill>
              </a:rPr>
              <a:t>Comfort!</a:t>
            </a:r>
          </a:p>
          <a:p>
            <a:pPr algn="ctr"/>
            <a:endParaRPr lang="en-US" sz="3200" b="1">
              <a:solidFill>
                <a:srgbClr val="0070C0"/>
              </a:solidFill>
            </a:endParaRPr>
          </a:p>
          <a:p>
            <a:pPr algn="ctr"/>
            <a:r>
              <a:rPr lang="en-US" sz="3200">
                <a:solidFill>
                  <a:srgbClr val="0070C0"/>
                </a:solidFill>
              </a:rPr>
              <a:t>Periodic sin, not matter how heinous, does not negate strong positive evidence, as</a:t>
            </a:r>
          </a:p>
          <a:p>
            <a:pPr algn="ctr"/>
            <a:r>
              <a:rPr lang="en-US" sz="3200">
                <a:solidFill>
                  <a:srgbClr val="0070C0"/>
                </a:solidFill>
              </a:rPr>
              <a:t>David and Peter show as favorites.</a:t>
            </a:r>
          </a:p>
        </p:txBody>
      </p:sp>
    </p:spTree>
    <p:extLst>
      <p:ext uri="{BB962C8B-B14F-4D97-AF65-F5344CB8AC3E}">
        <p14:creationId xmlns:p14="http://schemas.microsoft.com/office/powerpoint/2010/main" val="426595718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croll: Horizontal 1">
            <a:extLst>
              <a:ext uri="{FF2B5EF4-FFF2-40B4-BE49-F238E27FC236}">
                <a16:creationId xmlns:a16="http://schemas.microsoft.com/office/drawing/2014/main" id="{63B045A8-3ADB-1EFA-DC99-3F13F0C55919}"/>
              </a:ext>
            </a:extLst>
          </p:cNvPr>
          <p:cNvSpPr/>
          <p:nvPr/>
        </p:nvSpPr>
        <p:spPr>
          <a:xfrm>
            <a:off x="1646274" y="669852"/>
            <a:ext cx="8899452" cy="5518297"/>
          </a:xfrm>
          <a:prstGeom prst="horizontalScroll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>
                <a:solidFill>
                  <a:srgbClr val="0070C0"/>
                </a:solidFill>
              </a:rPr>
              <a:t>Comfort!</a:t>
            </a:r>
          </a:p>
          <a:p>
            <a:pPr algn="ctr"/>
            <a:endParaRPr lang="en-US" sz="3200" b="1">
              <a:solidFill>
                <a:srgbClr val="0070C0"/>
              </a:solidFill>
            </a:endParaRPr>
          </a:p>
          <a:p>
            <a:pPr algn="ctr"/>
            <a:r>
              <a:rPr lang="en-US" sz="3200">
                <a:solidFill>
                  <a:srgbClr val="0070C0"/>
                </a:solidFill>
              </a:rPr>
              <a:t>Chastening, afflictions and trials to get you back to obedience, is not evidence of reprobation but rather salvation.</a:t>
            </a:r>
          </a:p>
        </p:txBody>
      </p:sp>
    </p:spTree>
    <p:extLst>
      <p:ext uri="{BB962C8B-B14F-4D97-AF65-F5344CB8AC3E}">
        <p14:creationId xmlns:p14="http://schemas.microsoft.com/office/powerpoint/2010/main" val="77574174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sosceles Triangle 1">
            <a:extLst>
              <a:ext uri="{FF2B5EF4-FFF2-40B4-BE49-F238E27FC236}">
                <a16:creationId xmlns:a16="http://schemas.microsoft.com/office/drawing/2014/main" id="{EBA2B069-1BFD-9E81-C3D2-281353C58D80}"/>
              </a:ext>
            </a:extLst>
          </p:cNvPr>
          <p:cNvSpPr/>
          <p:nvPr/>
        </p:nvSpPr>
        <p:spPr>
          <a:xfrm>
            <a:off x="1453781" y="514350"/>
            <a:ext cx="9284439" cy="5829300"/>
          </a:xfrm>
          <a:prstGeom prst="triangle">
            <a:avLst/>
          </a:prstGeom>
          <a:solidFill>
            <a:srgbClr val="FFFF00"/>
          </a:solidFill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>
                <a:solidFill>
                  <a:schemeClr val="tx1"/>
                </a:solidFill>
              </a:rPr>
              <a:t>WARNING!</a:t>
            </a:r>
          </a:p>
          <a:p>
            <a:pPr algn="ctr"/>
            <a:endParaRPr lang="en-US" sz="3200">
              <a:solidFill>
                <a:schemeClr val="tx1"/>
              </a:solidFill>
            </a:endParaRPr>
          </a:p>
          <a:p>
            <a:pPr algn="ctr"/>
            <a:r>
              <a:rPr lang="en-US" sz="3200">
                <a:solidFill>
                  <a:schemeClr val="tx1"/>
                </a:solidFill>
              </a:rPr>
              <a:t>Good deeds of the wicked are not evidence of life, for only those things done by faith to God are accepted.</a:t>
            </a:r>
          </a:p>
          <a:p>
            <a:pPr algn="ctr"/>
            <a:endParaRPr lang="en-US" sz="3200">
              <a:solidFill>
                <a:schemeClr val="tx1"/>
              </a:solidFill>
            </a:endParaRPr>
          </a:p>
          <a:p>
            <a:pPr algn="ctr"/>
            <a:endParaRPr lang="en-US" sz="3200">
              <a:solidFill>
                <a:schemeClr val="tx1"/>
              </a:solidFill>
            </a:endParaRPr>
          </a:p>
          <a:p>
            <a:pPr algn="ctr"/>
            <a:endParaRPr lang="en-US" sz="32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348131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934225" y="723900"/>
            <a:ext cx="10323550" cy="5410200"/>
          </a:xfrm>
          <a:prstGeom prst="ellipse">
            <a:avLst/>
          </a:prstGeom>
          <a:solidFill>
            <a:schemeClr val="bg1"/>
          </a:solidFill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>
                <a:solidFill>
                  <a:schemeClr val="tx1"/>
                </a:solidFill>
                <a:cs typeface="Aharoni" pitchFamily="2" charset="-79"/>
              </a:rPr>
              <a:t>Confidence Is Obtainable!</a:t>
            </a:r>
          </a:p>
          <a:p>
            <a:pPr algn="ctr"/>
            <a:endParaRPr lang="en-US" sz="2400">
              <a:solidFill>
                <a:schemeClr val="tx1"/>
              </a:solidFill>
              <a:cs typeface="Aharoni" pitchFamily="2" charset="-79"/>
            </a:endParaRPr>
          </a:p>
          <a:p>
            <a:pPr algn="ctr"/>
            <a:r>
              <a:rPr lang="en-US" sz="2800">
                <a:solidFill>
                  <a:schemeClr val="tx1"/>
                </a:solidFill>
                <a:cs typeface="Aharoni" pitchFamily="2" charset="-79"/>
              </a:rPr>
              <a:t>Evidence is one thing; confidence is another.</a:t>
            </a:r>
          </a:p>
          <a:p>
            <a:pPr algn="ctr"/>
            <a:r>
              <a:rPr lang="en-US" sz="2800">
                <a:solidFill>
                  <a:schemeClr val="tx1"/>
                </a:solidFill>
                <a:cs typeface="Aharoni" pitchFamily="2" charset="-79"/>
              </a:rPr>
              <a:t>Confidence in evidence is key and precious.</a:t>
            </a:r>
          </a:p>
          <a:p>
            <a:pPr algn="ctr"/>
            <a:r>
              <a:rPr lang="en-US" sz="2800">
                <a:solidFill>
                  <a:schemeClr val="tx1"/>
                </a:solidFill>
                <a:cs typeface="Aharoni" pitchFamily="2" charset="-79"/>
              </a:rPr>
              <a:t>Embrace all said above and prove yourself.</a:t>
            </a:r>
          </a:p>
          <a:p>
            <a:pPr algn="ctr"/>
            <a:r>
              <a:rPr lang="en-US" sz="2800">
                <a:solidFill>
                  <a:schemeClr val="tx1"/>
                </a:solidFill>
                <a:cs typeface="Aharoni" pitchFamily="2" charset="-79"/>
              </a:rPr>
              <a:t>Multiply your good works for confidence.</a:t>
            </a:r>
          </a:p>
          <a:p>
            <a:pPr algn="ctr"/>
            <a:r>
              <a:rPr lang="en-US" sz="2800">
                <a:solidFill>
                  <a:schemeClr val="tx1"/>
                </a:solidFill>
                <a:cs typeface="Aharoni" pitchFamily="2" charset="-79"/>
              </a:rPr>
              <a:t>Train your conscience to trust the Bible.</a:t>
            </a:r>
          </a:p>
          <a:p>
            <a:pPr algn="ctr"/>
            <a:r>
              <a:rPr lang="en-US" sz="2800">
                <a:solidFill>
                  <a:schemeClr val="tx1"/>
                </a:solidFill>
                <a:cs typeface="Aharoni" pitchFamily="2" charset="-79"/>
              </a:rPr>
              <a:t>You can have boldness at Judgment.</a:t>
            </a:r>
          </a:p>
          <a:p>
            <a:pPr algn="ctr"/>
            <a:r>
              <a:rPr lang="en-US" sz="2800">
                <a:solidFill>
                  <a:schemeClr val="tx1"/>
                </a:solidFill>
                <a:cs typeface="Aharoni" pitchFamily="2" charset="-79"/>
              </a:rPr>
              <a:t>Good works are also the best life.</a:t>
            </a:r>
          </a:p>
        </p:txBody>
      </p:sp>
    </p:spTree>
    <p:extLst>
      <p:ext uri="{BB962C8B-B14F-4D97-AF65-F5344CB8AC3E}">
        <p14:creationId xmlns:p14="http://schemas.microsoft.com/office/powerpoint/2010/main" val="2041879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995" y="462518"/>
            <a:ext cx="11153554" cy="2677656"/>
          </a:xfrm>
          <a:prstGeom prst="rect">
            <a:avLst/>
          </a:prstGeom>
          <a:solidFill>
            <a:schemeClr val="bg1"/>
          </a:solidFill>
          <a:ln w="635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just"/>
            <a:endParaRPr lang="en-US" sz="1000" dirty="0">
              <a:solidFill>
                <a:prstClr val="white"/>
              </a:solidFill>
              <a:latin typeface="Calibri"/>
            </a:endParaRPr>
          </a:p>
          <a:p>
            <a:pPr algn="ctr"/>
            <a:r>
              <a:rPr lang="en-US" sz="3200">
                <a:solidFill>
                  <a:srgbClr val="0000FF"/>
                </a:solidFill>
              </a:rPr>
              <a:t>My little children, let us not love in word,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neither in tongue; </a:t>
            </a:r>
            <a:r>
              <a:rPr lang="en-US" sz="3200" u="sng">
                <a:solidFill>
                  <a:srgbClr val="0000FF"/>
                </a:solidFill>
              </a:rPr>
              <a:t>but in deed and in truth</a:t>
            </a:r>
            <a:r>
              <a:rPr lang="en-US" sz="3200">
                <a:solidFill>
                  <a:srgbClr val="0000FF"/>
                </a:solidFill>
              </a:rPr>
              <a:t>.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And hereby we know that we are of the truth,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and shall </a:t>
            </a:r>
            <a:r>
              <a:rPr lang="en-US" sz="3200" u="sng">
                <a:solidFill>
                  <a:srgbClr val="0000FF"/>
                </a:solidFill>
              </a:rPr>
              <a:t>assure our hearts before him</a:t>
            </a:r>
            <a:r>
              <a:rPr lang="en-US" sz="3200">
                <a:solidFill>
                  <a:srgbClr val="0000FF"/>
                </a:solidFill>
              </a:rPr>
              <a:t>.</a:t>
            </a:r>
          </a:p>
          <a:p>
            <a:pPr algn="ctr"/>
            <a:r>
              <a:rPr lang="en-US" sz="2000">
                <a:solidFill>
                  <a:srgbClr val="0000FF"/>
                </a:solidFill>
                <a:latin typeface="Calibri"/>
              </a:rPr>
              <a:t>I John 3:18-19</a:t>
            </a:r>
            <a:endParaRPr lang="en-US" sz="2000" dirty="0">
              <a:solidFill>
                <a:srgbClr val="0000FF"/>
              </a:solidFill>
              <a:latin typeface="Calibri"/>
            </a:endParaRPr>
          </a:p>
          <a:p>
            <a:pPr algn="ctr"/>
            <a:endParaRPr lang="en-US" sz="1000" b="1" dirty="0">
              <a:solidFill>
                <a:srgbClr val="FF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1841398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995" y="462518"/>
            <a:ext cx="11153554" cy="5632311"/>
          </a:xfrm>
          <a:prstGeom prst="rect">
            <a:avLst/>
          </a:prstGeom>
          <a:solidFill>
            <a:schemeClr val="bg1"/>
          </a:solidFill>
          <a:ln w="635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just"/>
            <a:endParaRPr lang="en-US" sz="1000" dirty="0">
              <a:solidFill>
                <a:prstClr val="white"/>
              </a:solidFill>
              <a:latin typeface="Calibri"/>
            </a:endParaRPr>
          </a:p>
          <a:p>
            <a:pPr algn="ctr"/>
            <a:r>
              <a:rPr lang="en-US" sz="3200">
                <a:solidFill>
                  <a:srgbClr val="0000FF"/>
                </a:solidFill>
              </a:rPr>
              <a:t>And we have known and believed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the love that God hath to us.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God is love;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and he that dwelleth in love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dwelleth in God, and God in him.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Herein is our love made perfect,</a:t>
            </a:r>
          </a:p>
          <a:p>
            <a:pPr algn="ctr"/>
            <a:r>
              <a:rPr lang="en-US" sz="3200" u="sng">
                <a:solidFill>
                  <a:srgbClr val="0000FF"/>
                </a:solidFill>
              </a:rPr>
              <a:t>that we may have boldness</a:t>
            </a:r>
          </a:p>
          <a:p>
            <a:pPr algn="ctr"/>
            <a:r>
              <a:rPr lang="en-US" sz="3200" u="sng">
                <a:solidFill>
                  <a:srgbClr val="0000FF"/>
                </a:solidFill>
              </a:rPr>
              <a:t>in the day of judgment</a:t>
            </a:r>
            <a:r>
              <a:rPr lang="en-US" sz="3200">
                <a:solidFill>
                  <a:srgbClr val="0000FF"/>
                </a:solidFill>
              </a:rPr>
              <a:t>: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because as he is,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so are we in this world.</a:t>
            </a:r>
          </a:p>
          <a:p>
            <a:pPr algn="ctr"/>
            <a:r>
              <a:rPr lang="en-US" sz="2000">
                <a:solidFill>
                  <a:srgbClr val="0000FF"/>
                </a:solidFill>
                <a:latin typeface="Calibri"/>
              </a:rPr>
              <a:t>I John 4:16-17</a:t>
            </a:r>
            <a:endParaRPr lang="en-US" sz="2000" dirty="0">
              <a:solidFill>
                <a:srgbClr val="0000FF"/>
              </a:solidFill>
              <a:latin typeface="Calibri"/>
            </a:endParaRPr>
          </a:p>
          <a:p>
            <a:pPr algn="ctr"/>
            <a:endParaRPr lang="en-US" sz="1000" b="1" dirty="0">
              <a:solidFill>
                <a:srgbClr val="FF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8753769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croll: Horizontal 1">
            <a:extLst>
              <a:ext uri="{FF2B5EF4-FFF2-40B4-BE49-F238E27FC236}">
                <a16:creationId xmlns:a16="http://schemas.microsoft.com/office/drawing/2014/main" id="{63B045A8-3ADB-1EFA-DC99-3F13F0C55919}"/>
              </a:ext>
            </a:extLst>
          </p:cNvPr>
          <p:cNvSpPr/>
          <p:nvPr/>
        </p:nvSpPr>
        <p:spPr>
          <a:xfrm>
            <a:off x="1646274" y="669852"/>
            <a:ext cx="8899452" cy="5518297"/>
          </a:xfrm>
          <a:prstGeom prst="horizontalScroll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>
                <a:solidFill>
                  <a:srgbClr val="0070C0"/>
                </a:solidFill>
              </a:rPr>
              <a:t>Comfort!</a:t>
            </a:r>
          </a:p>
          <a:p>
            <a:pPr algn="ctr"/>
            <a:endParaRPr lang="en-US" sz="3200" b="1">
              <a:solidFill>
                <a:srgbClr val="0070C0"/>
              </a:solidFill>
            </a:endParaRPr>
          </a:p>
          <a:p>
            <a:pPr algn="ctr"/>
            <a:r>
              <a:rPr lang="en-US" sz="3200">
                <a:solidFill>
                  <a:srgbClr val="0070C0"/>
                </a:solidFill>
              </a:rPr>
              <a:t>Boldness in the Day of Judgment!</a:t>
            </a:r>
          </a:p>
          <a:p>
            <a:pPr algn="ctr"/>
            <a:r>
              <a:rPr lang="en-US" sz="3200">
                <a:solidFill>
                  <a:srgbClr val="0070C0"/>
                </a:solidFill>
              </a:rPr>
              <a:t>It is possible and clearly explained.</a:t>
            </a:r>
          </a:p>
          <a:p>
            <a:pPr algn="ctr"/>
            <a:r>
              <a:rPr lang="en-US" sz="3200">
                <a:solidFill>
                  <a:srgbClr val="0070C0"/>
                </a:solidFill>
              </a:rPr>
              <a:t>God has brought us to I John for it.</a:t>
            </a:r>
          </a:p>
        </p:txBody>
      </p:sp>
    </p:spTree>
    <p:extLst>
      <p:ext uri="{BB962C8B-B14F-4D97-AF65-F5344CB8AC3E}">
        <p14:creationId xmlns:p14="http://schemas.microsoft.com/office/powerpoint/2010/main" val="136757093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934225" y="723900"/>
            <a:ext cx="10323550" cy="5410200"/>
          </a:xfrm>
          <a:prstGeom prst="ellipse">
            <a:avLst/>
          </a:prstGeom>
          <a:solidFill>
            <a:schemeClr val="bg1"/>
          </a:solidFill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>
                <a:solidFill>
                  <a:schemeClr val="tx1"/>
                </a:solidFill>
                <a:cs typeface="Aharoni" pitchFamily="2" charset="-79"/>
              </a:rPr>
              <a:t>Evidence Summarized!</a:t>
            </a:r>
          </a:p>
          <a:p>
            <a:pPr algn="ctr"/>
            <a:endParaRPr lang="en-US" sz="2400">
              <a:solidFill>
                <a:schemeClr val="tx1"/>
              </a:solidFill>
              <a:cs typeface="Aharoni" pitchFamily="2" charset="-79"/>
            </a:endParaRPr>
          </a:p>
          <a:p>
            <a:pPr algn="ctr"/>
            <a:r>
              <a:rPr lang="en-US" sz="2800">
                <a:solidFill>
                  <a:schemeClr val="tx1"/>
                </a:solidFill>
                <a:cs typeface="Aharoni" pitchFamily="2" charset="-79"/>
              </a:rPr>
              <a:t>Faith in the gospel of Christ.</a:t>
            </a:r>
          </a:p>
          <a:p>
            <a:pPr algn="ctr"/>
            <a:r>
              <a:rPr lang="en-US" sz="2800">
                <a:solidFill>
                  <a:schemeClr val="tx1"/>
                </a:solidFill>
                <a:cs typeface="Aharoni" pitchFamily="2" charset="-79"/>
              </a:rPr>
              <a:t>Repentance from your sins.</a:t>
            </a:r>
          </a:p>
          <a:p>
            <a:pPr algn="ctr"/>
            <a:r>
              <a:rPr lang="en-US" sz="2800">
                <a:solidFill>
                  <a:schemeClr val="tx1"/>
                </a:solidFill>
                <a:cs typeface="Aharoni" pitchFamily="2" charset="-79"/>
              </a:rPr>
              <a:t>Obedience with baptism.</a:t>
            </a:r>
          </a:p>
          <a:p>
            <a:pPr algn="ctr"/>
            <a:r>
              <a:rPr lang="en-US" sz="2800">
                <a:solidFill>
                  <a:schemeClr val="tx1"/>
                </a:solidFill>
                <a:cs typeface="Aharoni" pitchFamily="2" charset="-79"/>
              </a:rPr>
              <a:t>Works by faith and love.</a:t>
            </a:r>
          </a:p>
        </p:txBody>
      </p:sp>
    </p:spTree>
    <p:extLst>
      <p:ext uri="{BB962C8B-B14F-4D97-AF65-F5344CB8AC3E}">
        <p14:creationId xmlns:p14="http://schemas.microsoft.com/office/powerpoint/2010/main" val="2037434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995" y="462518"/>
            <a:ext cx="11153554" cy="5324535"/>
          </a:xfrm>
          <a:prstGeom prst="rect">
            <a:avLst/>
          </a:prstGeom>
          <a:solidFill>
            <a:schemeClr val="bg1"/>
          </a:solidFill>
          <a:ln w="635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just"/>
            <a:endParaRPr lang="en-US" sz="1000" dirty="0">
              <a:solidFill>
                <a:prstClr val="white"/>
              </a:solidFill>
              <a:latin typeface="Calibri"/>
            </a:endParaRPr>
          </a:p>
          <a:p>
            <a:pPr algn="ctr"/>
            <a:r>
              <a:rPr lang="en-US" sz="3000" u="sng">
                <a:solidFill>
                  <a:srgbClr val="0000FF"/>
                </a:solidFill>
              </a:rPr>
              <a:t>And beside this, giving all diligence</a:t>
            </a:r>
            <a:r>
              <a:rPr lang="en-US" sz="3000">
                <a:solidFill>
                  <a:srgbClr val="0000FF"/>
                </a:solidFill>
              </a:rPr>
              <a:t>,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add to your faith virtue; and to virtue knowledge;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And to knowledge temperance; and to temperance patience;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and to patience godliness; And to godliness brotherly kindness;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and to brotherly kindness charity....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Wherefore the rather, brethren, give diligence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to make your calling and election sure:</a:t>
            </a:r>
          </a:p>
          <a:p>
            <a:pPr algn="ctr"/>
            <a:r>
              <a:rPr lang="en-US" sz="3000" u="sng">
                <a:solidFill>
                  <a:srgbClr val="0000FF"/>
                </a:solidFill>
              </a:rPr>
              <a:t>for if ye do these things, ye shall never fall</a:t>
            </a:r>
            <a:r>
              <a:rPr lang="en-US" sz="3000">
                <a:solidFill>
                  <a:srgbClr val="0000FF"/>
                </a:solidFill>
              </a:rPr>
              <a:t>:</a:t>
            </a:r>
          </a:p>
          <a:p>
            <a:pPr algn="ctr"/>
            <a:r>
              <a:rPr lang="en-US" sz="3000" u="sng">
                <a:solidFill>
                  <a:srgbClr val="0000FF"/>
                </a:solidFill>
              </a:rPr>
              <a:t>For so an entrance shall be ministered unto you abundantly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into the everlasting kingdom of our Lord and Saviour Jesus Christ.</a:t>
            </a:r>
          </a:p>
          <a:p>
            <a:pPr algn="ctr"/>
            <a:r>
              <a:rPr lang="en-US" sz="2000">
                <a:solidFill>
                  <a:srgbClr val="0000FF"/>
                </a:solidFill>
                <a:latin typeface="Calibri"/>
              </a:rPr>
              <a:t>II Peter 1:5-11</a:t>
            </a:r>
            <a:endParaRPr lang="en-US" sz="2000" dirty="0">
              <a:solidFill>
                <a:srgbClr val="0000FF"/>
              </a:solidFill>
              <a:latin typeface="Calibri"/>
            </a:endParaRPr>
          </a:p>
          <a:p>
            <a:pPr algn="ctr"/>
            <a:endParaRPr lang="en-US" sz="1000" b="1" dirty="0">
              <a:solidFill>
                <a:srgbClr val="FF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182486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sosceles Triangle 1">
            <a:extLst>
              <a:ext uri="{FF2B5EF4-FFF2-40B4-BE49-F238E27FC236}">
                <a16:creationId xmlns:a16="http://schemas.microsoft.com/office/drawing/2014/main" id="{EBA2B069-1BFD-9E81-C3D2-281353C58D80}"/>
              </a:ext>
            </a:extLst>
          </p:cNvPr>
          <p:cNvSpPr/>
          <p:nvPr/>
        </p:nvSpPr>
        <p:spPr>
          <a:xfrm>
            <a:off x="1453781" y="514350"/>
            <a:ext cx="9284439" cy="5829300"/>
          </a:xfrm>
          <a:prstGeom prst="triangle">
            <a:avLst/>
          </a:prstGeom>
          <a:solidFill>
            <a:srgbClr val="FFFF00"/>
          </a:solidFill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>
                <a:solidFill>
                  <a:schemeClr val="tx1"/>
                </a:solidFill>
              </a:rPr>
              <a:t>WARNING!</a:t>
            </a:r>
          </a:p>
          <a:p>
            <a:pPr algn="ctr"/>
            <a:endParaRPr lang="en-US" sz="3200">
              <a:solidFill>
                <a:schemeClr val="tx1"/>
              </a:solidFill>
            </a:endParaRPr>
          </a:p>
          <a:p>
            <a:pPr algn="ctr"/>
            <a:r>
              <a:rPr lang="en-US" sz="3200">
                <a:solidFill>
                  <a:schemeClr val="tx1"/>
                </a:solidFill>
              </a:rPr>
              <a:t>Your life now is a blip of nothing next to eternity; the torment of hell will far exceed any problems now.</a:t>
            </a:r>
          </a:p>
          <a:p>
            <a:pPr algn="ctr"/>
            <a:endParaRPr lang="en-US" sz="3200">
              <a:solidFill>
                <a:schemeClr val="tx1"/>
              </a:solidFill>
            </a:endParaRPr>
          </a:p>
          <a:p>
            <a:pPr algn="ctr"/>
            <a:endParaRPr lang="en-US" sz="3200">
              <a:solidFill>
                <a:schemeClr val="tx1"/>
              </a:solidFill>
            </a:endParaRPr>
          </a:p>
          <a:p>
            <a:pPr algn="ctr"/>
            <a:endParaRPr lang="en-US" sz="32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830843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croll: Horizontal 1">
            <a:extLst>
              <a:ext uri="{FF2B5EF4-FFF2-40B4-BE49-F238E27FC236}">
                <a16:creationId xmlns:a16="http://schemas.microsoft.com/office/drawing/2014/main" id="{63B045A8-3ADB-1EFA-DC99-3F13F0C55919}"/>
              </a:ext>
            </a:extLst>
          </p:cNvPr>
          <p:cNvSpPr/>
          <p:nvPr/>
        </p:nvSpPr>
        <p:spPr>
          <a:xfrm>
            <a:off x="1646274" y="669852"/>
            <a:ext cx="8899452" cy="5518297"/>
          </a:xfrm>
          <a:prstGeom prst="horizontalScroll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>
                <a:solidFill>
                  <a:srgbClr val="0070C0"/>
                </a:solidFill>
              </a:rPr>
              <a:t>Comfort!</a:t>
            </a:r>
          </a:p>
          <a:p>
            <a:pPr algn="ctr"/>
            <a:endParaRPr lang="en-US" sz="3200" b="1">
              <a:solidFill>
                <a:srgbClr val="0070C0"/>
              </a:solidFill>
            </a:endParaRPr>
          </a:p>
          <a:p>
            <a:pPr algn="ctr"/>
            <a:r>
              <a:rPr lang="en-US" sz="3200">
                <a:solidFill>
                  <a:srgbClr val="0070C0"/>
                </a:solidFill>
              </a:rPr>
              <a:t>An abundant entrance into heaven!</a:t>
            </a:r>
          </a:p>
          <a:p>
            <a:pPr algn="ctr"/>
            <a:r>
              <a:rPr lang="en-US" sz="3200">
                <a:solidFill>
                  <a:srgbClr val="0070C0"/>
                </a:solidFill>
              </a:rPr>
              <a:t>It is obtainable and clearly explained.</a:t>
            </a:r>
          </a:p>
          <a:p>
            <a:pPr algn="ctr"/>
            <a:r>
              <a:rPr lang="en-US" sz="3200">
                <a:solidFill>
                  <a:srgbClr val="0070C0"/>
                </a:solidFill>
              </a:rPr>
              <a:t>The eight things guarantee never falling.</a:t>
            </a:r>
          </a:p>
        </p:txBody>
      </p:sp>
    </p:spTree>
    <p:extLst>
      <p:ext uri="{BB962C8B-B14F-4D97-AF65-F5344CB8AC3E}">
        <p14:creationId xmlns:p14="http://schemas.microsoft.com/office/powerpoint/2010/main" val="287767215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sosceles Triangle 1">
            <a:extLst>
              <a:ext uri="{FF2B5EF4-FFF2-40B4-BE49-F238E27FC236}">
                <a16:creationId xmlns:a16="http://schemas.microsoft.com/office/drawing/2014/main" id="{EBA2B069-1BFD-9E81-C3D2-281353C58D80}"/>
              </a:ext>
            </a:extLst>
          </p:cNvPr>
          <p:cNvSpPr/>
          <p:nvPr/>
        </p:nvSpPr>
        <p:spPr>
          <a:xfrm>
            <a:off x="1453781" y="514350"/>
            <a:ext cx="9284439" cy="5829300"/>
          </a:xfrm>
          <a:prstGeom prst="triangle">
            <a:avLst/>
          </a:prstGeom>
          <a:solidFill>
            <a:srgbClr val="FFFF00"/>
          </a:solidFill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>
                <a:solidFill>
                  <a:schemeClr val="tx1"/>
                </a:solidFill>
              </a:rPr>
              <a:t>WARNING!</a:t>
            </a:r>
          </a:p>
          <a:p>
            <a:pPr algn="ctr"/>
            <a:endParaRPr lang="en-US" sz="3200">
              <a:solidFill>
                <a:schemeClr val="tx1"/>
              </a:solidFill>
            </a:endParaRPr>
          </a:p>
          <a:p>
            <a:pPr algn="ctr"/>
            <a:r>
              <a:rPr lang="en-US" sz="3200">
                <a:solidFill>
                  <a:schemeClr val="tx1"/>
                </a:solidFill>
              </a:rPr>
              <a:t>You cannot have a casual life of sinful conduct on earth, for First John 3</a:t>
            </a:r>
          </a:p>
          <a:p>
            <a:pPr algn="ctr"/>
            <a:r>
              <a:rPr lang="en-US" sz="3200">
                <a:solidFill>
                  <a:schemeClr val="tx1"/>
                </a:solidFill>
              </a:rPr>
              <a:t>condemned it.</a:t>
            </a:r>
          </a:p>
          <a:p>
            <a:pPr algn="ctr"/>
            <a:endParaRPr lang="en-US" sz="3200">
              <a:solidFill>
                <a:schemeClr val="tx1"/>
              </a:solidFill>
            </a:endParaRPr>
          </a:p>
          <a:p>
            <a:pPr algn="ctr"/>
            <a:endParaRPr lang="en-US" sz="3200">
              <a:solidFill>
                <a:schemeClr val="tx1"/>
              </a:solidFill>
            </a:endParaRPr>
          </a:p>
          <a:p>
            <a:pPr algn="ctr"/>
            <a:endParaRPr lang="en-US" sz="32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122950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995" y="462518"/>
            <a:ext cx="11153554" cy="3939540"/>
          </a:xfrm>
          <a:prstGeom prst="rect">
            <a:avLst/>
          </a:prstGeom>
          <a:solidFill>
            <a:schemeClr val="bg1"/>
          </a:solidFill>
          <a:ln w="635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just"/>
            <a:endParaRPr lang="en-US" sz="1000" dirty="0">
              <a:solidFill>
                <a:prstClr val="white"/>
              </a:solidFill>
              <a:latin typeface="Calibri"/>
            </a:endParaRPr>
          </a:p>
          <a:p>
            <a:pPr algn="ctr"/>
            <a:r>
              <a:rPr lang="en-US" sz="3000" u="sng">
                <a:solidFill>
                  <a:srgbClr val="0000FF"/>
                </a:solidFill>
              </a:rPr>
              <a:t>He that committeth sin is of the devil</a:t>
            </a:r>
            <a:r>
              <a:rPr lang="en-US" sz="3000">
                <a:solidFill>
                  <a:srgbClr val="0000FF"/>
                </a:solidFill>
              </a:rPr>
              <a:t>;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for the devil sinneth from the beginning.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For this purpose the Son of God was manifested,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that he might destroy the works of the devil.</a:t>
            </a:r>
          </a:p>
          <a:p>
            <a:pPr algn="ctr"/>
            <a:r>
              <a:rPr lang="en-US" sz="3000" u="sng">
                <a:solidFill>
                  <a:srgbClr val="0000FF"/>
                </a:solidFill>
              </a:rPr>
              <a:t>Whosoever is born of God doth not commit sin</a:t>
            </a:r>
            <a:r>
              <a:rPr lang="en-US" sz="3000">
                <a:solidFill>
                  <a:srgbClr val="0000FF"/>
                </a:solidFill>
              </a:rPr>
              <a:t>;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for his seed remaineth in him: 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and he cannot sin, because he is born of God.</a:t>
            </a:r>
          </a:p>
          <a:p>
            <a:pPr algn="ctr"/>
            <a:r>
              <a:rPr lang="en-US" sz="2000">
                <a:solidFill>
                  <a:srgbClr val="0000FF"/>
                </a:solidFill>
                <a:latin typeface="Calibri"/>
              </a:rPr>
              <a:t>I John 3:8-9</a:t>
            </a:r>
            <a:endParaRPr lang="en-US" sz="2000" dirty="0">
              <a:solidFill>
                <a:srgbClr val="0000FF"/>
              </a:solidFill>
              <a:latin typeface="Calibri"/>
            </a:endParaRPr>
          </a:p>
          <a:p>
            <a:pPr algn="ctr"/>
            <a:endParaRPr lang="en-US" sz="1000" b="1" dirty="0">
              <a:solidFill>
                <a:srgbClr val="FF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3428863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sosceles Triangle 1">
            <a:extLst>
              <a:ext uri="{FF2B5EF4-FFF2-40B4-BE49-F238E27FC236}">
                <a16:creationId xmlns:a16="http://schemas.microsoft.com/office/drawing/2014/main" id="{EBA2B069-1BFD-9E81-C3D2-281353C58D80}"/>
              </a:ext>
            </a:extLst>
          </p:cNvPr>
          <p:cNvSpPr/>
          <p:nvPr/>
        </p:nvSpPr>
        <p:spPr>
          <a:xfrm>
            <a:off x="1453781" y="514350"/>
            <a:ext cx="9284439" cy="5829300"/>
          </a:xfrm>
          <a:prstGeom prst="triangle">
            <a:avLst/>
          </a:prstGeom>
          <a:solidFill>
            <a:srgbClr val="FFFF00"/>
          </a:solidFill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>
                <a:solidFill>
                  <a:schemeClr val="tx1"/>
                </a:solidFill>
              </a:rPr>
              <a:t>WARNING!</a:t>
            </a:r>
          </a:p>
          <a:p>
            <a:pPr algn="ctr"/>
            <a:endParaRPr lang="en-US" sz="3200">
              <a:solidFill>
                <a:schemeClr val="tx1"/>
              </a:solidFill>
            </a:endParaRPr>
          </a:p>
          <a:p>
            <a:pPr algn="ctr"/>
            <a:r>
              <a:rPr lang="en-US" sz="3200">
                <a:solidFill>
                  <a:schemeClr val="tx1"/>
                </a:solidFill>
              </a:rPr>
              <a:t>You cannot neglect love of the brethren, or it exposes you as related to Cain and Satan, not the God of love.</a:t>
            </a:r>
          </a:p>
          <a:p>
            <a:pPr algn="ctr"/>
            <a:endParaRPr lang="en-US" sz="3200">
              <a:solidFill>
                <a:schemeClr val="tx1"/>
              </a:solidFill>
            </a:endParaRPr>
          </a:p>
          <a:p>
            <a:pPr algn="ctr"/>
            <a:endParaRPr lang="en-US" sz="3200">
              <a:solidFill>
                <a:schemeClr val="tx1"/>
              </a:solidFill>
            </a:endParaRPr>
          </a:p>
          <a:p>
            <a:pPr algn="ctr"/>
            <a:endParaRPr lang="en-US" sz="32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509631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995" y="462518"/>
            <a:ext cx="11153554" cy="4401205"/>
          </a:xfrm>
          <a:prstGeom prst="rect">
            <a:avLst/>
          </a:prstGeom>
          <a:solidFill>
            <a:schemeClr val="bg1"/>
          </a:solidFill>
          <a:ln w="635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just"/>
            <a:endParaRPr lang="en-US" sz="1000" dirty="0">
              <a:solidFill>
                <a:prstClr val="white"/>
              </a:solidFill>
              <a:latin typeface="Calibri"/>
            </a:endParaRPr>
          </a:p>
          <a:p>
            <a:pPr algn="ctr"/>
            <a:r>
              <a:rPr lang="en-US" sz="3000" u="sng">
                <a:solidFill>
                  <a:srgbClr val="0000FF"/>
                </a:solidFill>
              </a:rPr>
              <a:t>We know that we have passed</a:t>
            </a:r>
          </a:p>
          <a:p>
            <a:pPr algn="ctr"/>
            <a:r>
              <a:rPr lang="en-US" sz="3000" u="sng">
                <a:solidFill>
                  <a:srgbClr val="0000FF"/>
                </a:solidFill>
              </a:rPr>
              <a:t>from death unto life, because we love the brethren</a:t>
            </a:r>
            <a:r>
              <a:rPr lang="en-US" sz="3000">
                <a:solidFill>
                  <a:srgbClr val="0000FF"/>
                </a:solidFill>
              </a:rPr>
              <a:t>.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He that loveth not his brother abideth in death.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Whosoever hateth his brother is a murderer: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and ye know that no murderer hath eternal life abiding in him.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Hereby perceive we the love of God,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because he laid down his life for us:</a:t>
            </a:r>
          </a:p>
          <a:p>
            <a:pPr algn="ctr"/>
            <a:r>
              <a:rPr lang="en-US" sz="3000" u="sng">
                <a:solidFill>
                  <a:srgbClr val="0000FF"/>
                </a:solidFill>
              </a:rPr>
              <a:t>and we ought to lay down our lives for the brethren</a:t>
            </a:r>
            <a:r>
              <a:rPr lang="en-US" sz="3000">
                <a:solidFill>
                  <a:srgbClr val="0000FF"/>
                </a:solidFill>
              </a:rPr>
              <a:t>.</a:t>
            </a:r>
          </a:p>
          <a:p>
            <a:pPr algn="ctr"/>
            <a:r>
              <a:rPr lang="en-US" sz="2000">
                <a:solidFill>
                  <a:srgbClr val="0000FF"/>
                </a:solidFill>
                <a:latin typeface="Calibri"/>
              </a:rPr>
              <a:t>I John 3:14-16</a:t>
            </a:r>
            <a:endParaRPr lang="en-US" sz="2000" dirty="0">
              <a:solidFill>
                <a:srgbClr val="0000FF"/>
              </a:solidFill>
              <a:latin typeface="Calibri"/>
            </a:endParaRPr>
          </a:p>
          <a:p>
            <a:pPr algn="ctr"/>
            <a:endParaRPr lang="en-US" sz="1000" b="1" dirty="0">
              <a:solidFill>
                <a:srgbClr val="FF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9480234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croll: Horizontal 1">
            <a:extLst>
              <a:ext uri="{FF2B5EF4-FFF2-40B4-BE49-F238E27FC236}">
                <a16:creationId xmlns:a16="http://schemas.microsoft.com/office/drawing/2014/main" id="{63B045A8-3ADB-1EFA-DC99-3F13F0C55919}"/>
              </a:ext>
            </a:extLst>
          </p:cNvPr>
          <p:cNvSpPr/>
          <p:nvPr/>
        </p:nvSpPr>
        <p:spPr>
          <a:xfrm>
            <a:off x="1646274" y="669852"/>
            <a:ext cx="8899452" cy="5518297"/>
          </a:xfrm>
          <a:prstGeom prst="horizontalScroll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>
                <a:solidFill>
                  <a:srgbClr val="0070C0"/>
                </a:solidFill>
              </a:rPr>
              <a:t>Comfort!</a:t>
            </a:r>
          </a:p>
          <a:p>
            <a:pPr algn="ctr"/>
            <a:endParaRPr lang="en-US" sz="3200" b="1">
              <a:solidFill>
                <a:srgbClr val="0070C0"/>
              </a:solidFill>
            </a:endParaRPr>
          </a:p>
          <a:p>
            <a:pPr algn="ctr"/>
            <a:r>
              <a:rPr lang="en-US" sz="3200">
                <a:solidFill>
                  <a:srgbClr val="0070C0"/>
                </a:solidFill>
              </a:rPr>
              <a:t>Tonight ... believe on the name of Jesus!</a:t>
            </a:r>
          </a:p>
          <a:p>
            <a:pPr algn="ctr"/>
            <a:r>
              <a:rPr lang="en-US" sz="3200">
                <a:solidFill>
                  <a:srgbClr val="0070C0"/>
                </a:solidFill>
              </a:rPr>
              <a:t>Tonight ... let faith in Him cause works! </a:t>
            </a:r>
          </a:p>
          <a:p>
            <a:pPr algn="ctr"/>
            <a:r>
              <a:rPr lang="en-US" sz="3200">
                <a:solidFill>
                  <a:srgbClr val="0070C0"/>
                </a:solidFill>
              </a:rPr>
              <a:t>Tonight ... love brethren much more!</a:t>
            </a:r>
          </a:p>
        </p:txBody>
      </p:sp>
    </p:spTree>
    <p:extLst>
      <p:ext uri="{BB962C8B-B14F-4D97-AF65-F5344CB8AC3E}">
        <p14:creationId xmlns:p14="http://schemas.microsoft.com/office/powerpoint/2010/main" val="24751934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995" y="462518"/>
            <a:ext cx="11153554" cy="3016210"/>
          </a:xfrm>
          <a:prstGeom prst="rect">
            <a:avLst/>
          </a:prstGeom>
          <a:solidFill>
            <a:schemeClr val="bg1"/>
          </a:solidFill>
          <a:ln w="635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just"/>
            <a:endParaRPr lang="en-US" sz="1000" dirty="0">
              <a:solidFill>
                <a:prstClr val="white"/>
              </a:solidFill>
              <a:latin typeface="Calibri"/>
            </a:endParaRPr>
          </a:p>
          <a:p>
            <a:pPr algn="ctr"/>
            <a:r>
              <a:rPr lang="en-US" sz="3000">
                <a:solidFill>
                  <a:srgbClr val="0000FF"/>
                </a:solidFill>
              </a:rPr>
              <a:t>And this is his commandment,</a:t>
            </a:r>
          </a:p>
          <a:p>
            <a:pPr algn="ctr"/>
            <a:r>
              <a:rPr lang="en-US" sz="3000" u="sng">
                <a:solidFill>
                  <a:srgbClr val="0000FF"/>
                </a:solidFill>
              </a:rPr>
              <a:t>That we should believe on</a:t>
            </a:r>
          </a:p>
          <a:p>
            <a:pPr algn="ctr"/>
            <a:r>
              <a:rPr lang="en-US" sz="3000" u="sng">
                <a:solidFill>
                  <a:srgbClr val="0000FF"/>
                </a:solidFill>
              </a:rPr>
              <a:t>the name of his Son Jesus Christ</a:t>
            </a:r>
            <a:r>
              <a:rPr lang="en-US" sz="3000">
                <a:solidFill>
                  <a:srgbClr val="0000FF"/>
                </a:solidFill>
              </a:rPr>
              <a:t>,</a:t>
            </a:r>
          </a:p>
          <a:p>
            <a:pPr algn="ctr"/>
            <a:r>
              <a:rPr lang="en-US" sz="3000" u="sng">
                <a:solidFill>
                  <a:srgbClr val="0000FF"/>
                </a:solidFill>
              </a:rPr>
              <a:t>and love one another</a:t>
            </a:r>
            <a:r>
              <a:rPr lang="en-US" sz="3000">
                <a:solidFill>
                  <a:srgbClr val="0000FF"/>
                </a:solidFill>
              </a:rPr>
              <a:t>,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as he gave us commandment.</a:t>
            </a:r>
          </a:p>
          <a:p>
            <a:pPr algn="ctr"/>
            <a:r>
              <a:rPr lang="en-US" sz="2000">
                <a:solidFill>
                  <a:srgbClr val="0000FF"/>
                </a:solidFill>
                <a:latin typeface="Calibri"/>
              </a:rPr>
              <a:t>I John 3:23</a:t>
            </a:r>
            <a:endParaRPr lang="en-US" sz="2000" dirty="0">
              <a:solidFill>
                <a:srgbClr val="0000FF"/>
              </a:solidFill>
              <a:latin typeface="Calibri"/>
            </a:endParaRPr>
          </a:p>
          <a:p>
            <a:pPr algn="ctr"/>
            <a:endParaRPr lang="en-US" sz="1000" b="1" dirty="0">
              <a:solidFill>
                <a:srgbClr val="FF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8730582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995" y="462518"/>
            <a:ext cx="11153554" cy="2092881"/>
          </a:xfrm>
          <a:prstGeom prst="rect">
            <a:avLst/>
          </a:prstGeom>
          <a:solidFill>
            <a:schemeClr val="bg1"/>
          </a:solidFill>
          <a:ln w="635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just"/>
            <a:endParaRPr lang="en-US" sz="1000" dirty="0">
              <a:solidFill>
                <a:prstClr val="white"/>
              </a:solidFill>
              <a:latin typeface="Calibri"/>
            </a:endParaRPr>
          </a:p>
          <a:p>
            <a:pPr algn="ctr"/>
            <a:r>
              <a:rPr lang="en-US" sz="3000">
                <a:solidFill>
                  <a:srgbClr val="0000FF"/>
                </a:solidFill>
              </a:rPr>
              <a:t>For in Jesus Christ neither circumcision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availeth any thing, nor uncircumcision;</a:t>
            </a:r>
          </a:p>
          <a:p>
            <a:pPr algn="ctr"/>
            <a:r>
              <a:rPr lang="en-US" sz="3000" u="sng">
                <a:solidFill>
                  <a:srgbClr val="0000FF"/>
                </a:solidFill>
              </a:rPr>
              <a:t>but faith which worketh by love</a:t>
            </a:r>
            <a:r>
              <a:rPr lang="en-US" sz="3000">
                <a:solidFill>
                  <a:srgbClr val="0000FF"/>
                </a:solidFill>
              </a:rPr>
              <a:t>.</a:t>
            </a:r>
          </a:p>
          <a:p>
            <a:pPr algn="ctr"/>
            <a:r>
              <a:rPr lang="en-US" sz="2000">
                <a:solidFill>
                  <a:srgbClr val="0000FF"/>
                </a:solidFill>
                <a:latin typeface="Calibri"/>
              </a:rPr>
              <a:t>Galatians 5:6</a:t>
            </a:r>
            <a:endParaRPr lang="en-US" sz="2000" dirty="0">
              <a:solidFill>
                <a:srgbClr val="0000FF"/>
              </a:solidFill>
              <a:latin typeface="Calibri"/>
            </a:endParaRPr>
          </a:p>
          <a:p>
            <a:pPr algn="ctr"/>
            <a:endParaRPr lang="en-US" sz="1000" b="1" dirty="0">
              <a:solidFill>
                <a:srgbClr val="FF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8827324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995" y="462518"/>
            <a:ext cx="11153554" cy="4862870"/>
          </a:xfrm>
          <a:prstGeom prst="rect">
            <a:avLst/>
          </a:prstGeom>
          <a:solidFill>
            <a:schemeClr val="bg1"/>
          </a:solidFill>
          <a:ln w="635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just"/>
            <a:endParaRPr lang="en-US" sz="1000" dirty="0">
              <a:solidFill>
                <a:prstClr val="white"/>
              </a:solidFill>
              <a:latin typeface="Calibri"/>
            </a:endParaRPr>
          </a:p>
          <a:p>
            <a:pPr algn="ctr"/>
            <a:r>
              <a:rPr lang="en-US" sz="3000">
                <a:solidFill>
                  <a:srgbClr val="0000FF"/>
                </a:solidFill>
              </a:rPr>
              <a:t>We give thanks to God always for you all,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making mention of you in our prayers;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Remembering without ceasing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your work of faith,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and labour of love,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and patience of hope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in our Lord Jesus Christ,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in the sight of God and our Father;</a:t>
            </a:r>
          </a:p>
          <a:p>
            <a:pPr algn="ctr"/>
            <a:r>
              <a:rPr lang="en-US" sz="3000" u="sng">
                <a:solidFill>
                  <a:srgbClr val="0000FF"/>
                </a:solidFill>
              </a:rPr>
              <a:t>Knowing, brethren beloved, your election of God</a:t>
            </a:r>
            <a:r>
              <a:rPr lang="en-US" sz="3000">
                <a:solidFill>
                  <a:srgbClr val="0000FF"/>
                </a:solidFill>
              </a:rPr>
              <a:t>.</a:t>
            </a:r>
          </a:p>
          <a:p>
            <a:pPr algn="ctr"/>
            <a:r>
              <a:rPr lang="en-US" sz="2000">
                <a:solidFill>
                  <a:srgbClr val="0000FF"/>
                </a:solidFill>
                <a:latin typeface="Calibri"/>
              </a:rPr>
              <a:t>I Thessalonians 1:2-4</a:t>
            </a:r>
            <a:endParaRPr lang="en-US" sz="2000" dirty="0">
              <a:solidFill>
                <a:srgbClr val="0000FF"/>
              </a:solidFill>
              <a:latin typeface="Calibri"/>
            </a:endParaRPr>
          </a:p>
          <a:p>
            <a:pPr algn="ctr"/>
            <a:endParaRPr lang="en-US" sz="1000" b="1" dirty="0">
              <a:solidFill>
                <a:srgbClr val="FF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7781376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995" y="462518"/>
            <a:ext cx="11153554" cy="4401205"/>
          </a:xfrm>
          <a:prstGeom prst="rect">
            <a:avLst/>
          </a:prstGeom>
          <a:solidFill>
            <a:schemeClr val="bg1"/>
          </a:solidFill>
          <a:ln w="635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just"/>
            <a:endParaRPr lang="en-US" sz="1000" dirty="0">
              <a:solidFill>
                <a:prstClr val="white"/>
              </a:solidFill>
              <a:latin typeface="Calibri"/>
            </a:endParaRPr>
          </a:p>
          <a:p>
            <a:pPr algn="ctr"/>
            <a:r>
              <a:rPr lang="en-US" sz="3000">
                <a:solidFill>
                  <a:srgbClr val="0000FF"/>
                </a:solidFill>
              </a:rPr>
              <a:t>And beside this, giving all diligence,</a:t>
            </a:r>
          </a:p>
          <a:p>
            <a:pPr algn="ctr"/>
            <a:r>
              <a:rPr lang="en-US" sz="3000" u="sng">
                <a:solidFill>
                  <a:srgbClr val="0000FF"/>
                </a:solidFill>
              </a:rPr>
              <a:t>add to your faith</a:t>
            </a:r>
            <a:r>
              <a:rPr lang="en-US" sz="3000">
                <a:solidFill>
                  <a:srgbClr val="0000FF"/>
                </a:solidFill>
              </a:rPr>
              <a:t> virtue;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and to virtue knowledge;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And to knowledge temperance;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and to temperance patience;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and to patience godliness;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And to godliness </a:t>
            </a:r>
            <a:r>
              <a:rPr lang="en-US" sz="3000" u="sng">
                <a:solidFill>
                  <a:srgbClr val="0000FF"/>
                </a:solidFill>
              </a:rPr>
              <a:t>brotherly kindness</a:t>
            </a:r>
            <a:r>
              <a:rPr lang="en-US" sz="3000">
                <a:solidFill>
                  <a:srgbClr val="0000FF"/>
                </a:solidFill>
              </a:rPr>
              <a:t>; </a:t>
            </a:r>
          </a:p>
          <a:p>
            <a:pPr algn="ctr"/>
            <a:r>
              <a:rPr lang="en-US" sz="3000" u="sng">
                <a:solidFill>
                  <a:srgbClr val="0000FF"/>
                </a:solidFill>
              </a:rPr>
              <a:t>and to brotherly kindness charity</a:t>
            </a:r>
            <a:r>
              <a:rPr lang="en-US" sz="3000">
                <a:solidFill>
                  <a:srgbClr val="0000FF"/>
                </a:solidFill>
              </a:rPr>
              <a:t>.</a:t>
            </a:r>
          </a:p>
          <a:p>
            <a:pPr algn="ctr"/>
            <a:r>
              <a:rPr lang="en-US" sz="2000">
                <a:solidFill>
                  <a:srgbClr val="0000FF"/>
                </a:solidFill>
                <a:latin typeface="Calibri"/>
              </a:rPr>
              <a:t>II Peter 1:5-7</a:t>
            </a:r>
            <a:endParaRPr lang="en-US" sz="2000" dirty="0">
              <a:solidFill>
                <a:srgbClr val="0000FF"/>
              </a:solidFill>
              <a:latin typeface="Calibri"/>
            </a:endParaRPr>
          </a:p>
          <a:p>
            <a:pPr algn="ctr"/>
            <a:endParaRPr lang="en-US" sz="1000" b="1" dirty="0">
              <a:solidFill>
                <a:srgbClr val="FF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503720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croll: Horizontal 1">
            <a:extLst>
              <a:ext uri="{FF2B5EF4-FFF2-40B4-BE49-F238E27FC236}">
                <a16:creationId xmlns:a16="http://schemas.microsoft.com/office/drawing/2014/main" id="{63B045A8-3ADB-1EFA-DC99-3F13F0C55919}"/>
              </a:ext>
            </a:extLst>
          </p:cNvPr>
          <p:cNvSpPr/>
          <p:nvPr/>
        </p:nvSpPr>
        <p:spPr>
          <a:xfrm>
            <a:off x="1646274" y="669852"/>
            <a:ext cx="8899452" cy="5518297"/>
          </a:xfrm>
          <a:prstGeom prst="horizontalScroll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>
                <a:solidFill>
                  <a:srgbClr val="0070C0"/>
                </a:solidFill>
              </a:rPr>
              <a:t>Comfort!</a:t>
            </a:r>
          </a:p>
          <a:p>
            <a:pPr algn="ctr"/>
            <a:endParaRPr lang="en-US" sz="3200" b="1">
              <a:solidFill>
                <a:srgbClr val="0070C0"/>
              </a:solidFill>
            </a:endParaRPr>
          </a:p>
          <a:p>
            <a:pPr algn="ctr"/>
            <a:r>
              <a:rPr lang="en-US" sz="3200">
                <a:solidFill>
                  <a:srgbClr val="0070C0"/>
                </a:solidFill>
              </a:rPr>
              <a:t>But God planned to save some from the very beginning, and He sacrificed His only Son to</a:t>
            </a:r>
          </a:p>
          <a:p>
            <a:pPr algn="ctr"/>
            <a:r>
              <a:rPr lang="en-US" sz="3200">
                <a:solidFill>
                  <a:srgbClr val="0070C0"/>
                </a:solidFill>
              </a:rPr>
              <a:t>guarantee their safety and pleasure forever.</a:t>
            </a:r>
          </a:p>
        </p:txBody>
      </p:sp>
    </p:spTree>
    <p:extLst>
      <p:ext uri="{BB962C8B-B14F-4D97-AF65-F5344CB8AC3E}">
        <p14:creationId xmlns:p14="http://schemas.microsoft.com/office/powerpoint/2010/main" val="381697397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934225" y="723900"/>
            <a:ext cx="10323550" cy="5410200"/>
          </a:xfrm>
          <a:prstGeom prst="ellipse">
            <a:avLst/>
          </a:prstGeom>
          <a:solidFill>
            <a:schemeClr val="bg1"/>
          </a:solidFill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>
                <a:solidFill>
                  <a:schemeClr val="tx1"/>
                </a:solidFill>
                <a:cs typeface="Aharoni" pitchFamily="2" charset="-79"/>
              </a:rPr>
              <a:t>Damnation Is Limited!</a:t>
            </a:r>
          </a:p>
          <a:p>
            <a:pPr algn="ctr"/>
            <a:endParaRPr lang="en-US" sz="2400">
              <a:solidFill>
                <a:schemeClr val="tx1"/>
              </a:solidFill>
              <a:cs typeface="Aharoni" pitchFamily="2" charset="-79"/>
            </a:endParaRPr>
          </a:p>
          <a:p>
            <a:pPr algn="ctr"/>
            <a:r>
              <a:rPr lang="en-US" sz="2800">
                <a:solidFill>
                  <a:schemeClr val="tx1"/>
                </a:solidFill>
                <a:cs typeface="Aharoni" pitchFamily="2" charset="-79"/>
              </a:rPr>
              <a:t>Not one elect will ever get near hell.</a:t>
            </a:r>
          </a:p>
          <a:p>
            <a:pPr algn="ctr"/>
            <a:r>
              <a:rPr lang="en-US" sz="2800">
                <a:solidFill>
                  <a:schemeClr val="tx1"/>
                </a:solidFill>
                <a:cs typeface="Aharoni" pitchFamily="2" charset="-79"/>
              </a:rPr>
              <a:t>You can prove election to you and others.</a:t>
            </a:r>
          </a:p>
          <a:p>
            <a:pPr algn="ctr"/>
            <a:r>
              <a:rPr lang="en-US" sz="2800">
                <a:solidFill>
                  <a:schemeClr val="tx1"/>
                </a:solidFill>
                <a:cs typeface="Aharoni" pitchFamily="2" charset="-79"/>
              </a:rPr>
              <a:t>The devil has no hope and hates your hope.</a:t>
            </a:r>
          </a:p>
          <a:p>
            <a:pPr algn="ctr"/>
            <a:r>
              <a:rPr lang="en-US" sz="2800">
                <a:solidFill>
                  <a:schemeClr val="tx1"/>
                </a:solidFill>
                <a:cs typeface="Aharoni" pitchFamily="2" charset="-79"/>
              </a:rPr>
              <a:t>So he will try to deceive you into hopelessness.</a:t>
            </a:r>
          </a:p>
        </p:txBody>
      </p:sp>
    </p:spTree>
    <p:extLst>
      <p:ext uri="{BB962C8B-B14F-4D97-AF65-F5344CB8AC3E}">
        <p14:creationId xmlns:p14="http://schemas.microsoft.com/office/powerpoint/2010/main" val="2050473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croll: Horizontal 1">
            <a:extLst>
              <a:ext uri="{FF2B5EF4-FFF2-40B4-BE49-F238E27FC236}">
                <a16:creationId xmlns:a16="http://schemas.microsoft.com/office/drawing/2014/main" id="{63B045A8-3ADB-1EFA-DC99-3F13F0C55919}"/>
              </a:ext>
            </a:extLst>
          </p:cNvPr>
          <p:cNvSpPr/>
          <p:nvPr/>
        </p:nvSpPr>
        <p:spPr>
          <a:xfrm>
            <a:off x="1646274" y="669852"/>
            <a:ext cx="8899452" cy="5518297"/>
          </a:xfrm>
          <a:prstGeom prst="horizontalScroll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>
                <a:solidFill>
                  <a:srgbClr val="0070C0"/>
                </a:solidFill>
              </a:rPr>
              <a:t>Comfort!</a:t>
            </a:r>
          </a:p>
          <a:p>
            <a:pPr algn="ctr"/>
            <a:endParaRPr lang="en-US" sz="3200" b="1">
              <a:solidFill>
                <a:srgbClr val="0070C0"/>
              </a:solidFill>
            </a:endParaRPr>
          </a:p>
          <a:p>
            <a:pPr algn="ctr"/>
            <a:r>
              <a:rPr lang="en-US" sz="3200">
                <a:solidFill>
                  <a:srgbClr val="0070C0"/>
                </a:solidFill>
              </a:rPr>
              <a:t>These examples of many are used by the devil as fiery darts to steal your confidence and reduce your Christian life by fear.</a:t>
            </a:r>
          </a:p>
        </p:txBody>
      </p:sp>
    </p:spTree>
    <p:extLst>
      <p:ext uri="{BB962C8B-B14F-4D97-AF65-F5344CB8AC3E}">
        <p14:creationId xmlns:p14="http://schemas.microsoft.com/office/powerpoint/2010/main" val="101041886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995" y="462518"/>
            <a:ext cx="11153554" cy="2092881"/>
          </a:xfrm>
          <a:prstGeom prst="rect">
            <a:avLst/>
          </a:prstGeom>
          <a:solidFill>
            <a:schemeClr val="bg1"/>
          </a:solidFill>
          <a:ln w="635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just"/>
            <a:endParaRPr lang="en-US" sz="1000" dirty="0">
              <a:solidFill>
                <a:prstClr val="white"/>
              </a:solidFill>
              <a:latin typeface="Calibri"/>
            </a:endParaRPr>
          </a:p>
          <a:p>
            <a:pPr algn="ctr"/>
            <a:r>
              <a:rPr lang="en-US" sz="3000">
                <a:solidFill>
                  <a:srgbClr val="0000FF"/>
                </a:solidFill>
              </a:rPr>
              <a:t>Christ is become of no effect unto you,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whosoever of you are justified by the law;</a:t>
            </a:r>
          </a:p>
          <a:p>
            <a:pPr algn="ctr"/>
            <a:r>
              <a:rPr lang="en-US" sz="3000" u="sng">
                <a:solidFill>
                  <a:srgbClr val="0000FF"/>
                </a:solidFill>
              </a:rPr>
              <a:t>ye are fallen from grace</a:t>
            </a:r>
            <a:r>
              <a:rPr lang="en-US" sz="3000">
                <a:solidFill>
                  <a:srgbClr val="0000FF"/>
                </a:solidFill>
              </a:rPr>
              <a:t>.</a:t>
            </a:r>
          </a:p>
          <a:p>
            <a:pPr algn="ctr"/>
            <a:r>
              <a:rPr lang="en-US" sz="2000">
                <a:solidFill>
                  <a:srgbClr val="0000FF"/>
                </a:solidFill>
                <a:latin typeface="Calibri"/>
              </a:rPr>
              <a:t>Galatians 5:4</a:t>
            </a:r>
            <a:endParaRPr lang="en-US" sz="2000" dirty="0">
              <a:solidFill>
                <a:srgbClr val="0000FF"/>
              </a:solidFill>
              <a:latin typeface="Calibri"/>
            </a:endParaRPr>
          </a:p>
          <a:p>
            <a:pPr algn="ctr"/>
            <a:endParaRPr lang="en-US" sz="1000" b="1" dirty="0">
              <a:solidFill>
                <a:srgbClr val="FF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2982498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995" y="462518"/>
            <a:ext cx="11153554" cy="1631216"/>
          </a:xfrm>
          <a:prstGeom prst="rect">
            <a:avLst/>
          </a:prstGeom>
          <a:solidFill>
            <a:schemeClr val="bg1"/>
          </a:solidFill>
          <a:ln w="635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just"/>
            <a:endParaRPr lang="en-US" sz="1000" dirty="0">
              <a:solidFill>
                <a:prstClr val="white"/>
              </a:solidFill>
              <a:latin typeface="Calibri"/>
            </a:endParaRPr>
          </a:p>
          <a:p>
            <a:pPr algn="ctr"/>
            <a:r>
              <a:rPr lang="en-US" sz="3000">
                <a:solidFill>
                  <a:srgbClr val="0000FF"/>
                </a:solidFill>
              </a:rPr>
              <a:t>But </a:t>
            </a:r>
            <a:r>
              <a:rPr lang="en-US" sz="3000" u="sng">
                <a:solidFill>
                  <a:srgbClr val="0000FF"/>
                </a:solidFill>
              </a:rPr>
              <a:t>he that shall endure unto the end</a:t>
            </a:r>
            <a:r>
              <a:rPr lang="en-US" sz="3000">
                <a:solidFill>
                  <a:srgbClr val="0000FF"/>
                </a:solidFill>
              </a:rPr>
              <a:t>,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the same shall be saved.</a:t>
            </a:r>
          </a:p>
          <a:p>
            <a:pPr algn="ctr"/>
            <a:r>
              <a:rPr lang="en-US" sz="2000">
                <a:solidFill>
                  <a:srgbClr val="0000FF"/>
                </a:solidFill>
                <a:latin typeface="Calibri"/>
              </a:rPr>
              <a:t>Matthew 24:13</a:t>
            </a:r>
            <a:endParaRPr lang="en-US" sz="2000" dirty="0">
              <a:solidFill>
                <a:srgbClr val="0000FF"/>
              </a:solidFill>
              <a:latin typeface="Calibri"/>
            </a:endParaRPr>
          </a:p>
          <a:p>
            <a:pPr algn="ctr"/>
            <a:endParaRPr lang="en-US" sz="1000" b="1" dirty="0">
              <a:solidFill>
                <a:srgbClr val="FF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0988693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995" y="462518"/>
            <a:ext cx="11153554" cy="5324535"/>
          </a:xfrm>
          <a:prstGeom prst="rect">
            <a:avLst/>
          </a:prstGeom>
          <a:solidFill>
            <a:schemeClr val="bg1"/>
          </a:solidFill>
          <a:ln w="635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just"/>
            <a:endParaRPr lang="en-US" sz="1000" dirty="0">
              <a:solidFill>
                <a:prstClr val="white"/>
              </a:solidFill>
              <a:latin typeface="Calibri"/>
            </a:endParaRPr>
          </a:p>
          <a:p>
            <a:pPr algn="ctr"/>
            <a:r>
              <a:rPr lang="en-US" sz="3000">
                <a:solidFill>
                  <a:srgbClr val="0000FF"/>
                </a:solidFill>
              </a:rPr>
              <a:t>For the time is come that judgment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must begin at the house of God: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and if it first begin at us,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what shall the end be of them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that obey not the gospel of God?</a:t>
            </a:r>
          </a:p>
          <a:p>
            <a:pPr algn="ctr"/>
            <a:r>
              <a:rPr lang="en-US" sz="3000" u="sng">
                <a:solidFill>
                  <a:srgbClr val="0000FF"/>
                </a:solidFill>
              </a:rPr>
              <a:t>And if the righteous scarcely be saved</a:t>
            </a:r>
            <a:r>
              <a:rPr lang="en-US" sz="3000">
                <a:solidFill>
                  <a:srgbClr val="0000FF"/>
                </a:solidFill>
              </a:rPr>
              <a:t>,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where shall the ungodly and the sinner appear?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Wherefore let them that suffer according to the will of God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commit the keeping of their souls to him in well doing,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as unto a faithful Creator.</a:t>
            </a:r>
          </a:p>
          <a:p>
            <a:pPr algn="ctr"/>
            <a:r>
              <a:rPr lang="en-US" sz="2000">
                <a:solidFill>
                  <a:srgbClr val="0000FF"/>
                </a:solidFill>
                <a:latin typeface="Calibri"/>
              </a:rPr>
              <a:t>I Peter 4:17-19</a:t>
            </a:r>
            <a:endParaRPr lang="en-US" sz="2000" dirty="0">
              <a:solidFill>
                <a:srgbClr val="0000FF"/>
              </a:solidFill>
              <a:latin typeface="Calibri"/>
            </a:endParaRPr>
          </a:p>
          <a:p>
            <a:pPr algn="ctr"/>
            <a:endParaRPr lang="en-US" sz="1000" b="1" dirty="0">
              <a:solidFill>
                <a:srgbClr val="FF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7516867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995" y="462518"/>
            <a:ext cx="11153554" cy="4862870"/>
          </a:xfrm>
          <a:prstGeom prst="rect">
            <a:avLst/>
          </a:prstGeom>
          <a:solidFill>
            <a:schemeClr val="bg1"/>
          </a:solidFill>
          <a:ln w="635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just"/>
            <a:endParaRPr lang="en-US" sz="1000" dirty="0">
              <a:solidFill>
                <a:prstClr val="white"/>
              </a:solidFill>
              <a:latin typeface="Calibri"/>
            </a:endParaRPr>
          </a:p>
          <a:p>
            <a:pPr algn="ctr"/>
            <a:r>
              <a:rPr lang="en-US" sz="3000" u="sng">
                <a:solidFill>
                  <a:srgbClr val="0000FF"/>
                </a:solidFill>
              </a:rPr>
              <a:t>For it is impossible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for those who were once enlightened,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and have tasted of the heavenly gift,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and were made partakers of the Holy Ghost,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And have tasted the good word of God,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and the powers of the world to come,</a:t>
            </a:r>
          </a:p>
          <a:p>
            <a:pPr algn="ctr"/>
            <a:r>
              <a:rPr lang="en-US" sz="3000" u="sng">
                <a:solidFill>
                  <a:srgbClr val="0000FF"/>
                </a:solidFill>
              </a:rPr>
              <a:t>If they shall fall away, to renew them again unto repentance</a:t>
            </a:r>
            <a:r>
              <a:rPr lang="en-US" sz="3000">
                <a:solidFill>
                  <a:srgbClr val="0000FF"/>
                </a:solidFill>
              </a:rPr>
              <a:t>;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seeing they crucify to themselves the Son of God afresh,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and put him to an open shame.</a:t>
            </a:r>
          </a:p>
          <a:p>
            <a:pPr algn="ctr"/>
            <a:r>
              <a:rPr lang="en-US" sz="2000">
                <a:solidFill>
                  <a:srgbClr val="0000FF"/>
                </a:solidFill>
                <a:latin typeface="Calibri"/>
              </a:rPr>
              <a:t>Hebrews 6:4-6</a:t>
            </a:r>
            <a:endParaRPr lang="en-US" sz="2000" dirty="0">
              <a:solidFill>
                <a:srgbClr val="0000FF"/>
              </a:solidFill>
              <a:latin typeface="Calibri"/>
            </a:endParaRPr>
          </a:p>
          <a:p>
            <a:pPr algn="ctr"/>
            <a:endParaRPr lang="en-US" sz="1000" b="1" dirty="0">
              <a:solidFill>
                <a:srgbClr val="FF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3900627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995" y="462518"/>
            <a:ext cx="11153554" cy="3477875"/>
          </a:xfrm>
          <a:prstGeom prst="rect">
            <a:avLst/>
          </a:prstGeom>
          <a:solidFill>
            <a:schemeClr val="bg1"/>
          </a:solidFill>
          <a:ln w="635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just"/>
            <a:endParaRPr lang="en-US" sz="1000" dirty="0">
              <a:solidFill>
                <a:prstClr val="white"/>
              </a:solidFill>
              <a:latin typeface="Calibri"/>
            </a:endParaRPr>
          </a:p>
          <a:p>
            <a:pPr algn="ctr"/>
            <a:r>
              <a:rPr lang="en-US" sz="3000">
                <a:solidFill>
                  <a:srgbClr val="0000FF"/>
                </a:solidFill>
              </a:rPr>
              <a:t>For if we sin wilfully after that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we have received the knowledge of the truth,</a:t>
            </a:r>
          </a:p>
          <a:p>
            <a:pPr algn="ctr"/>
            <a:r>
              <a:rPr lang="en-US" sz="3000" u="sng">
                <a:solidFill>
                  <a:srgbClr val="0000FF"/>
                </a:solidFill>
              </a:rPr>
              <a:t>there remaineth no more sacrifice for sins</a:t>
            </a:r>
            <a:r>
              <a:rPr lang="en-US" sz="3000">
                <a:solidFill>
                  <a:srgbClr val="0000FF"/>
                </a:solidFill>
              </a:rPr>
              <a:t>,</a:t>
            </a:r>
          </a:p>
          <a:p>
            <a:pPr algn="ctr"/>
            <a:r>
              <a:rPr lang="en-US" sz="3000" u="sng">
                <a:solidFill>
                  <a:srgbClr val="0000FF"/>
                </a:solidFill>
              </a:rPr>
              <a:t>But a certain fearful looking for of</a:t>
            </a:r>
          </a:p>
          <a:p>
            <a:pPr algn="ctr"/>
            <a:r>
              <a:rPr lang="en-US" sz="3000" u="sng">
                <a:solidFill>
                  <a:srgbClr val="0000FF"/>
                </a:solidFill>
              </a:rPr>
              <a:t>judgment and fiery indignation</a:t>
            </a:r>
            <a:r>
              <a:rPr lang="en-US" sz="3000">
                <a:solidFill>
                  <a:srgbClr val="0000FF"/>
                </a:solidFill>
              </a:rPr>
              <a:t>,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which shall devour the adversaries.</a:t>
            </a:r>
          </a:p>
          <a:p>
            <a:pPr algn="ctr"/>
            <a:r>
              <a:rPr lang="en-US" sz="2000">
                <a:solidFill>
                  <a:srgbClr val="0000FF"/>
                </a:solidFill>
                <a:latin typeface="Calibri"/>
              </a:rPr>
              <a:t>Hebrews 10:26-27</a:t>
            </a:r>
            <a:endParaRPr lang="en-US" sz="2000" dirty="0">
              <a:solidFill>
                <a:srgbClr val="0000FF"/>
              </a:solidFill>
              <a:latin typeface="Calibri"/>
            </a:endParaRPr>
          </a:p>
          <a:p>
            <a:pPr algn="ctr"/>
            <a:endParaRPr lang="en-US" sz="1000" b="1" dirty="0">
              <a:solidFill>
                <a:srgbClr val="FF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1653485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934225" y="723900"/>
            <a:ext cx="10323550" cy="5410200"/>
          </a:xfrm>
          <a:prstGeom prst="ellipse">
            <a:avLst/>
          </a:prstGeom>
          <a:solidFill>
            <a:schemeClr val="bg1"/>
          </a:solidFill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>
                <a:solidFill>
                  <a:schemeClr val="tx1"/>
                </a:solidFill>
                <a:cs typeface="Aharoni" pitchFamily="2" charset="-79"/>
              </a:rPr>
              <a:t>Hebrews Four Conundrums!</a:t>
            </a:r>
          </a:p>
          <a:p>
            <a:pPr algn="ctr"/>
            <a:endParaRPr lang="en-US" sz="2400">
              <a:solidFill>
                <a:schemeClr val="tx1"/>
              </a:solidFill>
              <a:cs typeface="Aharoni" pitchFamily="2" charset="-79"/>
            </a:endParaRPr>
          </a:p>
          <a:p>
            <a:pPr algn="ctr"/>
            <a:r>
              <a:rPr lang="en-US" sz="1400">
                <a:solidFill>
                  <a:schemeClr val="tx1"/>
                </a:solidFill>
                <a:cs typeface="Aharoni" pitchFamily="2" charset="-79"/>
                <a:hlinkClick r:id="rId2"/>
              </a:rPr>
              <a:t>https://letgodbetrue.com/sermons/index/year-2016/hebrews-lose-your-salvation-passages/</a:t>
            </a:r>
            <a:endParaRPr lang="en-US" sz="1400">
              <a:solidFill>
                <a:schemeClr val="tx1"/>
              </a:solidFill>
              <a:cs typeface="Aharoni" pitchFamily="2" charset="-79"/>
            </a:endParaRPr>
          </a:p>
          <a:p>
            <a:pPr algn="ctr"/>
            <a:endParaRPr lang="en-US" sz="1400">
              <a:solidFill>
                <a:schemeClr val="tx1"/>
              </a:solidFill>
              <a:cs typeface="Aharoni" pitchFamily="2" charset="-79"/>
            </a:endParaRPr>
          </a:p>
          <a:p>
            <a:pPr algn="ctr"/>
            <a:r>
              <a:rPr lang="en-US" sz="1400">
                <a:solidFill>
                  <a:schemeClr val="tx1"/>
                </a:solidFill>
                <a:cs typeface="Aharoni" pitchFamily="2" charset="-79"/>
                <a:hlinkClick r:id="rId3"/>
              </a:rPr>
              <a:t>https://letgodbetrue.com/sermons/index/year-2014/hebrews-threatening-verses/</a:t>
            </a:r>
            <a:endParaRPr lang="en-US" sz="1400">
              <a:solidFill>
                <a:schemeClr val="tx1"/>
              </a:solidFill>
              <a:cs typeface="Aharoni" pitchFamily="2" charset="-79"/>
            </a:endParaRPr>
          </a:p>
          <a:p>
            <a:pPr algn="ctr"/>
            <a:endParaRPr lang="en-US" sz="2400">
              <a:solidFill>
                <a:schemeClr val="tx1"/>
              </a:solidFill>
              <a:cs typeface="Aharoni" pitchFamily="2" charset="-79"/>
            </a:endParaRPr>
          </a:p>
          <a:p>
            <a:pPr algn="ctr"/>
            <a:r>
              <a:rPr lang="en-US" sz="2400">
                <a:solidFill>
                  <a:schemeClr val="tx1"/>
                </a:solidFill>
                <a:cs typeface="Aharoni" pitchFamily="2" charset="-79"/>
              </a:rPr>
              <a:t>Another gift from God to easily understand four passages that can terrify Christians and that most pastors</a:t>
            </a:r>
          </a:p>
          <a:p>
            <a:pPr algn="ctr"/>
            <a:r>
              <a:rPr lang="en-US" sz="2400">
                <a:solidFill>
                  <a:schemeClr val="tx1"/>
                </a:solidFill>
                <a:cs typeface="Aharoni" pitchFamily="2" charset="-79"/>
              </a:rPr>
              <a:t>cannot answer consistently.</a:t>
            </a:r>
          </a:p>
        </p:txBody>
      </p:sp>
    </p:spTree>
    <p:extLst>
      <p:ext uri="{BB962C8B-B14F-4D97-AF65-F5344CB8AC3E}">
        <p14:creationId xmlns:p14="http://schemas.microsoft.com/office/powerpoint/2010/main" val="368789228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995" y="462518"/>
            <a:ext cx="11153554" cy="4862870"/>
          </a:xfrm>
          <a:prstGeom prst="rect">
            <a:avLst/>
          </a:prstGeom>
          <a:solidFill>
            <a:schemeClr val="bg1"/>
          </a:solidFill>
          <a:ln w="635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just"/>
            <a:endParaRPr lang="en-US" sz="1000" dirty="0">
              <a:solidFill>
                <a:prstClr val="white"/>
              </a:solidFill>
              <a:latin typeface="Calibri"/>
            </a:endParaRPr>
          </a:p>
          <a:p>
            <a:pPr algn="ctr"/>
            <a:r>
              <a:rPr lang="en-US" sz="3000">
                <a:solidFill>
                  <a:srgbClr val="0000FF"/>
                </a:solidFill>
              </a:rPr>
              <a:t>Wherefore whosoever shall eat this bread,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and drink this cup of the Lord, unworthily,</a:t>
            </a:r>
          </a:p>
          <a:p>
            <a:pPr algn="ctr"/>
            <a:r>
              <a:rPr lang="en-US" sz="3000" u="sng">
                <a:solidFill>
                  <a:srgbClr val="0000FF"/>
                </a:solidFill>
              </a:rPr>
              <a:t>shall be guilty of the body and blood of the Lord</a:t>
            </a:r>
            <a:r>
              <a:rPr lang="en-US" sz="3000">
                <a:solidFill>
                  <a:srgbClr val="0000FF"/>
                </a:solidFill>
              </a:rPr>
              <a:t>.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But let a man examine himself,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and so let him eat of that bread,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and drink of that cup.</a:t>
            </a:r>
          </a:p>
          <a:p>
            <a:pPr algn="ctr"/>
            <a:r>
              <a:rPr lang="en-US" sz="3000" u="sng">
                <a:solidFill>
                  <a:srgbClr val="0000FF"/>
                </a:solidFill>
              </a:rPr>
              <a:t>For he that eateth and drinketh unworthily</a:t>
            </a:r>
            <a:r>
              <a:rPr lang="en-US" sz="3000">
                <a:solidFill>
                  <a:srgbClr val="0000FF"/>
                </a:solidFill>
              </a:rPr>
              <a:t>,</a:t>
            </a:r>
          </a:p>
          <a:p>
            <a:pPr algn="ctr"/>
            <a:r>
              <a:rPr lang="en-US" sz="3000" u="sng">
                <a:solidFill>
                  <a:srgbClr val="0000FF"/>
                </a:solidFill>
              </a:rPr>
              <a:t>eateth and drinketh damnation to himself</a:t>
            </a:r>
            <a:r>
              <a:rPr lang="en-US" sz="3000">
                <a:solidFill>
                  <a:srgbClr val="0000FF"/>
                </a:solidFill>
              </a:rPr>
              <a:t>,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not discerning the Lord’s body.</a:t>
            </a:r>
          </a:p>
          <a:p>
            <a:pPr algn="ctr"/>
            <a:r>
              <a:rPr lang="en-US" sz="2000">
                <a:solidFill>
                  <a:srgbClr val="0000FF"/>
                </a:solidFill>
                <a:latin typeface="Calibri"/>
              </a:rPr>
              <a:t>I Corinthians 11:27-29</a:t>
            </a:r>
            <a:endParaRPr lang="en-US" sz="2000" dirty="0">
              <a:solidFill>
                <a:srgbClr val="0000FF"/>
              </a:solidFill>
              <a:latin typeface="Calibri"/>
            </a:endParaRPr>
          </a:p>
          <a:p>
            <a:pPr algn="ctr"/>
            <a:endParaRPr lang="en-US" sz="1000" b="1" dirty="0">
              <a:solidFill>
                <a:srgbClr val="FF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1903079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995" y="462518"/>
            <a:ext cx="11153554" cy="2554545"/>
          </a:xfrm>
          <a:prstGeom prst="rect">
            <a:avLst/>
          </a:prstGeom>
          <a:solidFill>
            <a:schemeClr val="bg1"/>
          </a:solidFill>
          <a:ln w="635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just"/>
            <a:endParaRPr lang="en-US" sz="1000" dirty="0">
              <a:solidFill>
                <a:prstClr val="white"/>
              </a:solidFill>
              <a:latin typeface="Calibri"/>
            </a:endParaRPr>
          </a:p>
          <a:p>
            <a:pPr algn="ctr"/>
            <a:r>
              <a:rPr lang="en-US" sz="3000">
                <a:solidFill>
                  <a:srgbClr val="0000FF"/>
                </a:solidFill>
              </a:rPr>
              <a:t>We know that</a:t>
            </a:r>
          </a:p>
          <a:p>
            <a:pPr algn="ctr"/>
            <a:r>
              <a:rPr lang="en-US" sz="3000" u="sng">
                <a:solidFill>
                  <a:srgbClr val="0000FF"/>
                </a:solidFill>
              </a:rPr>
              <a:t>whosoever is born of God sinneth not</a:t>
            </a:r>
            <a:r>
              <a:rPr lang="en-US" sz="3000">
                <a:solidFill>
                  <a:srgbClr val="0000FF"/>
                </a:solidFill>
              </a:rPr>
              <a:t>;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but he that is begotten of God keepeth himself,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and that wicked one toucheth him not.</a:t>
            </a:r>
          </a:p>
          <a:p>
            <a:pPr algn="ctr"/>
            <a:r>
              <a:rPr lang="en-US" sz="2000">
                <a:solidFill>
                  <a:srgbClr val="0000FF"/>
                </a:solidFill>
                <a:latin typeface="Calibri"/>
              </a:rPr>
              <a:t>I John 5:18</a:t>
            </a:r>
            <a:endParaRPr lang="en-US" sz="2000" dirty="0">
              <a:solidFill>
                <a:srgbClr val="0000FF"/>
              </a:solidFill>
              <a:latin typeface="Calibri"/>
            </a:endParaRPr>
          </a:p>
          <a:p>
            <a:pPr algn="ctr"/>
            <a:endParaRPr lang="en-US" sz="1000" b="1" dirty="0">
              <a:solidFill>
                <a:srgbClr val="FF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973334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croll: Horizontal 1">
            <a:extLst>
              <a:ext uri="{FF2B5EF4-FFF2-40B4-BE49-F238E27FC236}">
                <a16:creationId xmlns:a16="http://schemas.microsoft.com/office/drawing/2014/main" id="{63B045A8-3ADB-1EFA-DC99-3F13F0C55919}"/>
              </a:ext>
            </a:extLst>
          </p:cNvPr>
          <p:cNvSpPr/>
          <p:nvPr/>
        </p:nvSpPr>
        <p:spPr>
          <a:xfrm>
            <a:off x="1646274" y="669852"/>
            <a:ext cx="8899452" cy="5518297"/>
          </a:xfrm>
          <a:prstGeom prst="horizontalScroll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>
                <a:solidFill>
                  <a:srgbClr val="0070C0"/>
                </a:solidFill>
              </a:rPr>
              <a:t>Comfort!</a:t>
            </a:r>
          </a:p>
          <a:p>
            <a:pPr algn="ctr"/>
            <a:endParaRPr lang="en-US" sz="3200" b="1">
              <a:solidFill>
                <a:srgbClr val="0070C0"/>
              </a:solidFill>
            </a:endParaRPr>
          </a:p>
          <a:p>
            <a:pPr algn="ctr"/>
            <a:r>
              <a:rPr lang="en-US" sz="3200">
                <a:solidFill>
                  <a:srgbClr val="0070C0"/>
                </a:solidFill>
              </a:rPr>
              <a:t>The joy and glory of heaven and be received by God and His Son to enjoy new pleasures</a:t>
            </a:r>
          </a:p>
          <a:p>
            <a:pPr algn="ctr"/>
            <a:r>
              <a:rPr lang="en-US" sz="3200">
                <a:solidFill>
                  <a:srgbClr val="0070C0"/>
                </a:solidFill>
              </a:rPr>
              <a:t>will make your best times now very foolish.</a:t>
            </a:r>
          </a:p>
        </p:txBody>
      </p:sp>
    </p:spTree>
    <p:extLst>
      <p:ext uri="{BB962C8B-B14F-4D97-AF65-F5344CB8AC3E}">
        <p14:creationId xmlns:p14="http://schemas.microsoft.com/office/powerpoint/2010/main" val="38002746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995" y="462518"/>
            <a:ext cx="11153554" cy="4862870"/>
          </a:xfrm>
          <a:prstGeom prst="rect">
            <a:avLst/>
          </a:prstGeom>
          <a:solidFill>
            <a:schemeClr val="bg1"/>
          </a:solidFill>
          <a:ln w="635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just"/>
            <a:endParaRPr lang="en-US" sz="1000" dirty="0">
              <a:solidFill>
                <a:prstClr val="white"/>
              </a:solidFill>
              <a:latin typeface="Calibri"/>
            </a:endParaRPr>
          </a:p>
          <a:p>
            <a:pPr algn="ctr"/>
            <a:r>
              <a:rPr lang="en-US" sz="3000">
                <a:solidFill>
                  <a:srgbClr val="0000FF"/>
                </a:solidFill>
              </a:rPr>
              <a:t>Not every one that saith unto me, Lord, Lord,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shall enter into the kingdom of heaven;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but he that doeth the will of my Father which is in heaven.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Many will say to me in that day, Lord, Lord,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have we not prophesied in thy name?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and in thy name have cast out devils?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and in thy name done many wonderful works?</a:t>
            </a:r>
          </a:p>
          <a:p>
            <a:pPr algn="ctr"/>
            <a:r>
              <a:rPr lang="en-US" sz="3000" u="sng">
                <a:solidFill>
                  <a:srgbClr val="0000FF"/>
                </a:solidFill>
              </a:rPr>
              <a:t>And then will I profess unto them, I never knew you</a:t>
            </a:r>
            <a:r>
              <a:rPr lang="en-US" sz="3000">
                <a:solidFill>
                  <a:srgbClr val="0000FF"/>
                </a:solidFill>
              </a:rPr>
              <a:t>:</a:t>
            </a:r>
          </a:p>
          <a:p>
            <a:pPr algn="ctr"/>
            <a:r>
              <a:rPr lang="en-US" sz="3000" u="sng">
                <a:solidFill>
                  <a:srgbClr val="0000FF"/>
                </a:solidFill>
              </a:rPr>
              <a:t>depart from me, ye that work iniquity</a:t>
            </a:r>
            <a:r>
              <a:rPr lang="en-US" sz="3000">
                <a:solidFill>
                  <a:srgbClr val="0000FF"/>
                </a:solidFill>
              </a:rPr>
              <a:t>.</a:t>
            </a:r>
          </a:p>
          <a:p>
            <a:pPr algn="ctr"/>
            <a:r>
              <a:rPr lang="en-US" sz="2000">
                <a:solidFill>
                  <a:srgbClr val="0000FF"/>
                </a:solidFill>
                <a:latin typeface="Calibri"/>
              </a:rPr>
              <a:t>Matthew 7:21-23</a:t>
            </a:r>
            <a:endParaRPr lang="en-US" sz="2000" dirty="0">
              <a:solidFill>
                <a:srgbClr val="0000FF"/>
              </a:solidFill>
              <a:latin typeface="Calibri"/>
            </a:endParaRPr>
          </a:p>
          <a:p>
            <a:pPr algn="ctr"/>
            <a:endParaRPr lang="en-US" sz="1000" b="1" dirty="0">
              <a:solidFill>
                <a:srgbClr val="FF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4412143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995" y="462518"/>
            <a:ext cx="11153554" cy="3939540"/>
          </a:xfrm>
          <a:prstGeom prst="rect">
            <a:avLst/>
          </a:prstGeom>
          <a:solidFill>
            <a:schemeClr val="bg1"/>
          </a:solidFill>
          <a:ln w="635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just"/>
            <a:endParaRPr lang="en-US" sz="1000" dirty="0">
              <a:solidFill>
                <a:prstClr val="white"/>
              </a:solidFill>
              <a:latin typeface="Calibri"/>
            </a:endParaRPr>
          </a:p>
          <a:p>
            <a:pPr algn="ctr"/>
            <a:r>
              <a:rPr lang="en-US" sz="3000">
                <a:solidFill>
                  <a:srgbClr val="0000FF"/>
                </a:solidFill>
              </a:rPr>
              <a:t>Verily I say unto you,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All sins shall be forgiven unto the sons of men,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and blasphemies wherewith soever they shall blaspheme: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But he that shall blaspheme against the Holy Ghost</a:t>
            </a:r>
          </a:p>
          <a:p>
            <a:pPr algn="ctr"/>
            <a:r>
              <a:rPr lang="en-US" sz="3000" u="sng">
                <a:solidFill>
                  <a:srgbClr val="0000FF"/>
                </a:solidFill>
              </a:rPr>
              <a:t>hath never forgiveness, but is in danger</a:t>
            </a:r>
          </a:p>
          <a:p>
            <a:pPr algn="ctr"/>
            <a:r>
              <a:rPr lang="en-US" sz="3000" u="sng">
                <a:solidFill>
                  <a:srgbClr val="0000FF"/>
                </a:solidFill>
              </a:rPr>
              <a:t>of eternal damnation</a:t>
            </a:r>
            <a:r>
              <a:rPr lang="en-US" sz="3000">
                <a:solidFill>
                  <a:srgbClr val="0000FF"/>
                </a:solidFill>
              </a:rPr>
              <a:t>: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Because they said, He hath an unclean spirit.</a:t>
            </a:r>
          </a:p>
          <a:p>
            <a:pPr algn="ctr"/>
            <a:r>
              <a:rPr lang="en-US" sz="2000">
                <a:solidFill>
                  <a:srgbClr val="0000FF"/>
                </a:solidFill>
                <a:latin typeface="Calibri"/>
              </a:rPr>
              <a:t>Mark 3:28-30</a:t>
            </a:r>
            <a:endParaRPr lang="en-US" sz="2000" dirty="0">
              <a:solidFill>
                <a:srgbClr val="0000FF"/>
              </a:solidFill>
              <a:latin typeface="Calibri"/>
            </a:endParaRPr>
          </a:p>
          <a:p>
            <a:pPr algn="ctr"/>
            <a:endParaRPr lang="en-US" sz="1000" b="1" dirty="0">
              <a:solidFill>
                <a:srgbClr val="FF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9445905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995" y="462518"/>
            <a:ext cx="11153554" cy="2092881"/>
          </a:xfrm>
          <a:prstGeom prst="rect">
            <a:avLst/>
          </a:prstGeom>
          <a:solidFill>
            <a:schemeClr val="bg1"/>
          </a:solidFill>
          <a:ln w="635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just"/>
            <a:endParaRPr lang="en-US" sz="1000" dirty="0">
              <a:solidFill>
                <a:prstClr val="white"/>
              </a:solidFill>
              <a:latin typeface="Calibri"/>
            </a:endParaRPr>
          </a:p>
          <a:p>
            <a:pPr algn="ctr"/>
            <a:r>
              <a:rPr lang="en-US" sz="3000">
                <a:solidFill>
                  <a:srgbClr val="0000FF"/>
                </a:solidFill>
              </a:rPr>
              <a:t>And whosoever was not found written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in the book of life</a:t>
            </a:r>
          </a:p>
          <a:p>
            <a:pPr algn="ctr"/>
            <a:r>
              <a:rPr lang="en-US" sz="3000" u="sng">
                <a:solidFill>
                  <a:srgbClr val="0000FF"/>
                </a:solidFill>
              </a:rPr>
              <a:t>was cast into the lake of fire</a:t>
            </a:r>
            <a:r>
              <a:rPr lang="en-US" sz="3000">
                <a:solidFill>
                  <a:srgbClr val="0000FF"/>
                </a:solidFill>
              </a:rPr>
              <a:t>.</a:t>
            </a:r>
          </a:p>
          <a:p>
            <a:pPr algn="ctr"/>
            <a:r>
              <a:rPr lang="en-US" sz="2000">
                <a:solidFill>
                  <a:srgbClr val="0000FF"/>
                </a:solidFill>
                <a:latin typeface="Calibri"/>
              </a:rPr>
              <a:t>Revelation 20:15</a:t>
            </a:r>
            <a:endParaRPr lang="en-US" sz="2000" dirty="0">
              <a:solidFill>
                <a:srgbClr val="0000FF"/>
              </a:solidFill>
              <a:latin typeface="Calibri"/>
            </a:endParaRPr>
          </a:p>
          <a:p>
            <a:pPr algn="ctr"/>
            <a:endParaRPr lang="en-US" sz="1000" b="1" dirty="0">
              <a:solidFill>
                <a:srgbClr val="FF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0891918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995" y="462518"/>
            <a:ext cx="11153554" cy="3016210"/>
          </a:xfrm>
          <a:prstGeom prst="rect">
            <a:avLst/>
          </a:prstGeom>
          <a:solidFill>
            <a:schemeClr val="bg1"/>
          </a:solidFill>
          <a:ln w="635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just"/>
            <a:endParaRPr lang="en-US" sz="1000" dirty="0">
              <a:solidFill>
                <a:prstClr val="white"/>
              </a:solidFill>
              <a:latin typeface="Calibri"/>
            </a:endParaRPr>
          </a:p>
          <a:p>
            <a:pPr algn="ctr"/>
            <a:r>
              <a:rPr lang="en-US" sz="3000">
                <a:solidFill>
                  <a:srgbClr val="0000FF"/>
                </a:solidFill>
              </a:rPr>
              <a:t>He that overcometh,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the same shall be clothed in white raiment;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and </a:t>
            </a:r>
            <a:r>
              <a:rPr lang="en-US" sz="3000" u="sng">
                <a:solidFill>
                  <a:srgbClr val="0000FF"/>
                </a:solidFill>
              </a:rPr>
              <a:t>I will not blot out his name out of the book of life</a:t>
            </a:r>
            <a:r>
              <a:rPr lang="en-US" sz="3000">
                <a:solidFill>
                  <a:srgbClr val="0000FF"/>
                </a:solidFill>
              </a:rPr>
              <a:t>,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but I will confess his name before my Father,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and before his angels.</a:t>
            </a:r>
          </a:p>
          <a:p>
            <a:pPr algn="ctr"/>
            <a:r>
              <a:rPr lang="en-US" sz="2000">
                <a:solidFill>
                  <a:srgbClr val="0000FF"/>
                </a:solidFill>
                <a:latin typeface="Calibri"/>
              </a:rPr>
              <a:t>Revelation 3:5</a:t>
            </a:r>
            <a:endParaRPr lang="en-US" sz="2000" dirty="0">
              <a:solidFill>
                <a:srgbClr val="0000FF"/>
              </a:solidFill>
              <a:latin typeface="Calibri"/>
            </a:endParaRPr>
          </a:p>
          <a:p>
            <a:pPr algn="ctr"/>
            <a:endParaRPr lang="en-US" sz="1000" b="1" dirty="0">
              <a:solidFill>
                <a:srgbClr val="FF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53478277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995" y="462518"/>
            <a:ext cx="11153554" cy="3016210"/>
          </a:xfrm>
          <a:prstGeom prst="rect">
            <a:avLst/>
          </a:prstGeom>
          <a:solidFill>
            <a:schemeClr val="bg1"/>
          </a:solidFill>
          <a:ln w="635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just"/>
            <a:endParaRPr lang="en-US" sz="1000" dirty="0">
              <a:solidFill>
                <a:prstClr val="white"/>
              </a:solidFill>
              <a:latin typeface="Calibri"/>
            </a:endParaRPr>
          </a:p>
          <a:p>
            <a:pPr algn="ctr"/>
            <a:r>
              <a:rPr lang="en-US" sz="3000">
                <a:solidFill>
                  <a:srgbClr val="0000FF"/>
                </a:solidFill>
              </a:rPr>
              <a:t>For if after they have escaped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the pollutions of the world through the knowledge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of the Lord and Saviour Jesus Christ,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they are again entangled therein, and overcome,</a:t>
            </a:r>
          </a:p>
          <a:p>
            <a:pPr algn="ctr"/>
            <a:r>
              <a:rPr lang="en-US" sz="3000" u="sng">
                <a:solidFill>
                  <a:srgbClr val="0000FF"/>
                </a:solidFill>
              </a:rPr>
              <a:t>the latter end is worse with them than the beginning</a:t>
            </a:r>
            <a:r>
              <a:rPr lang="en-US" sz="3000">
                <a:solidFill>
                  <a:srgbClr val="0000FF"/>
                </a:solidFill>
              </a:rPr>
              <a:t>....</a:t>
            </a:r>
          </a:p>
          <a:p>
            <a:pPr algn="ctr"/>
            <a:r>
              <a:rPr lang="en-US" sz="2000">
                <a:solidFill>
                  <a:srgbClr val="0000FF"/>
                </a:solidFill>
                <a:latin typeface="Calibri"/>
              </a:rPr>
              <a:t>II Peter 2:20-22</a:t>
            </a:r>
            <a:endParaRPr lang="en-US" sz="2000" dirty="0">
              <a:solidFill>
                <a:srgbClr val="0000FF"/>
              </a:solidFill>
              <a:latin typeface="Calibri"/>
            </a:endParaRPr>
          </a:p>
          <a:p>
            <a:pPr algn="ctr"/>
            <a:endParaRPr lang="en-US" sz="1000" b="1" dirty="0">
              <a:solidFill>
                <a:srgbClr val="FF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54624434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995" y="462518"/>
            <a:ext cx="11153554" cy="3016210"/>
          </a:xfrm>
          <a:prstGeom prst="rect">
            <a:avLst/>
          </a:prstGeom>
          <a:solidFill>
            <a:schemeClr val="bg1"/>
          </a:solidFill>
          <a:ln w="635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just"/>
            <a:endParaRPr lang="en-US" sz="1000" dirty="0">
              <a:solidFill>
                <a:prstClr val="white"/>
              </a:solidFill>
              <a:latin typeface="Calibri"/>
            </a:endParaRPr>
          </a:p>
          <a:p>
            <a:pPr algn="ctr"/>
            <a:r>
              <a:rPr lang="en-US" sz="3000">
                <a:solidFill>
                  <a:srgbClr val="0000FF"/>
                </a:solidFill>
              </a:rPr>
              <a:t>But I keep under my body,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and bring it into subjection: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lest that by any means,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when I have preached to others,</a:t>
            </a:r>
          </a:p>
          <a:p>
            <a:pPr algn="ctr"/>
            <a:r>
              <a:rPr lang="en-US" sz="3000" u="sng">
                <a:solidFill>
                  <a:srgbClr val="0000FF"/>
                </a:solidFill>
              </a:rPr>
              <a:t>I myself should be a castaway</a:t>
            </a:r>
            <a:r>
              <a:rPr lang="en-US" sz="3000">
                <a:solidFill>
                  <a:srgbClr val="0000FF"/>
                </a:solidFill>
              </a:rPr>
              <a:t>.</a:t>
            </a:r>
          </a:p>
          <a:p>
            <a:pPr algn="ctr"/>
            <a:r>
              <a:rPr lang="en-US" sz="2000">
                <a:solidFill>
                  <a:srgbClr val="0000FF"/>
                </a:solidFill>
                <a:latin typeface="Calibri"/>
              </a:rPr>
              <a:t>I Corinthians 9:27</a:t>
            </a:r>
            <a:endParaRPr lang="en-US" sz="2000" dirty="0">
              <a:solidFill>
                <a:srgbClr val="0000FF"/>
              </a:solidFill>
              <a:latin typeface="Calibri"/>
            </a:endParaRPr>
          </a:p>
          <a:p>
            <a:pPr algn="ctr"/>
            <a:endParaRPr lang="en-US" sz="1000" b="1" dirty="0">
              <a:solidFill>
                <a:srgbClr val="FF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60245844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croll: Horizontal 1">
            <a:extLst>
              <a:ext uri="{FF2B5EF4-FFF2-40B4-BE49-F238E27FC236}">
                <a16:creationId xmlns:a16="http://schemas.microsoft.com/office/drawing/2014/main" id="{63B045A8-3ADB-1EFA-DC99-3F13F0C55919}"/>
              </a:ext>
            </a:extLst>
          </p:cNvPr>
          <p:cNvSpPr/>
          <p:nvPr/>
        </p:nvSpPr>
        <p:spPr>
          <a:xfrm>
            <a:off x="1646274" y="669852"/>
            <a:ext cx="8899452" cy="5518297"/>
          </a:xfrm>
          <a:prstGeom prst="horizontalScroll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>
                <a:solidFill>
                  <a:srgbClr val="0070C0"/>
                </a:solidFill>
              </a:rPr>
              <a:t>Comfort!</a:t>
            </a:r>
          </a:p>
          <a:p>
            <a:pPr algn="ctr"/>
            <a:endParaRPr lang="en-US" sz="3200" b="1">
              <a:solidFill>
                <a:srgbClr val="0070C0"/>
              </a:solidFill>
            </a:endParaRPr>
          </a:p>
          <a:p>
            <a:pPr algn="ctr"/>
            <a:r>
              <a:rPr lang="en-US" sz="3200">
                <a:solidFill>
                  <a:srgbClr val="0070C0"/>
                </a:solidFill>
              </a:rPr>
              <a:t>These verses are not to scare His children that He might throw them away but to condemn false professors and stir you up to action.</a:t>
            </a:r>
          </a:p>
        </p:txBody>
      </p:sp>
    </p:spTree>
    <p:extLst>
      <p:ext uri="{BB962C8B-B14F-4D97-AF65-F5344CB8AC3E}">
        <p14:creationId xmlns:p14="http://schemas.microsoft.com/office/powerpoint/2010/main" val="39655239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sosceles Triangle 1">
            <a:extLst>
              <a:ext uri="{FF2B5EF4-FFF2-40B4-BE49-F238E27FC236}">
                <a16:creationId xmlns:a16="http://schemas.microsoft.com/office/drawing/2014/main" id="{EBA2B069-1BFD-9E81-C3D2-281353C58D80}"/>
              </a:ext>
            </a:extLst>
          </p:cNvPr>
          <p:cNvSpPr/>
          <p:nvPr/>
        </p:nvSpPr>
        <p:spPr>
          <a:xfrm>
            <a:off x="1453781" y="514350"/>
            <a:ext cx="9284439" cy="5829300"/>
          </a:xfrm>
          <a:prstGeom prst="triangle">
            <a:avLst/>
          </a:prstGeom>
          <a:solidFill>
            <a:srgbClr val="FFFF00"/>
          </a:solidFill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>
                <a:solidFill>
                  <a:schemeClr val="tx1"/>
                </a:solidFill>
              </a:rPr>
              <a:t>WARNING!</a:t>
            </a:r>
          </a:p>
          <a:p>
            <a:pPr algn="ctr"/>
            <a:endParaRPr lang="en-US" sz="3200">
              <a:solidFill>
                <a:schemeClr val="tx1"/>
              </a:solidFill>
            </a:endParaRPr>
          </a:p>
          <a:p>
            <a:pPr algn="ctr"/>
            <a:r>
              <a:rPr lang="en-US" sz="3200">
                <a:solidFill>
                  <a:schemeClr val="tx1"/>
                </a:solidFill>
              </a:rPr>
              <a:t>How much effort should you apply to making your election sure to yourself?</a:t>
            </a:r>
          </a:p>
          <a:p>
            <a:pPr algn="ctr"/>
            <a:r>
              <a:rPr lang="en-US" sz="3200" b="1">
                <a:solidFill>
                  <a:schemeClr val="tx1"/>
                </a:solidFill>
              </a:rPr>
              <a:t>ALL DILIGENCE!</a:t>
            </a:r>
          </a:p>
          <a:p>
            <a:pPr algn="ctr"/>
            <a:endParaRPr lang="en-US" sz="3200">
              <a:solidFill>
                <a:schemeClr val="tx1"/>
              </a:solidFill>
            </a:endParaRPr>
          </a:p>
          <a:p>
            <a:pPr algn="ctr"/>
            <a:endParaRPr lang="en-US" sz="3200">
              <a:solidFill>
                <a:schemeClr val="tx1"/>
              </a:solidFill>
            </a:endParaRPr>
          </a:p>
          <a:p>
            <a:pPr algn="ctr"/>
            <a:endParaRPr lang="en-US" sz="32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0541692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croll: Horizontal 1">
            <a:extLst>
              <a:ext uri="{FF2B5EF4-FFF2-40B4-BE49-F238E27FC236}">
                <a16:creationId xmlns:a16="http://schemas.microsoft.com/office/drawing/2014/main" id="{63B045A8-3ADB-1EFA-DC99-3F13F0C55919}"/>
              </a:ext>
            </a:extLst>
          </p:cNvPr>
          <p:cNvSpPr/>
          <p:nvPr/>
        </p:nvSpPr>
        <p:spPr>
          <a:xfrm>
            <a:off x="1646274" y="669852"/>
            <a:ext cx="8899452" cy="5518297"/>
          </a:xfrm>
          <a:prstGeom prst="horizontalScroll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>
                <a:solidFill>
                  <a:srgbClr val="0070C0"/>
                </a:solidFill>
              </a:rPr>
              <a:t>Comfort!</a:t>
            </a:r>
          </a:p>
          <a:p>
            <a:pPr algn="ctr"/>
            <a:endParaRPr lang="en-US" sz="3200" b="1">
              <a:solidFill>
                <a:srgbClr val="0070C0"/>
              </a:solidFill>
            </a:endParaRPr>
          </a:p>
          <a:p>
            <a:pPr algn="ctr"/>
            <a:r>
              <a:rPr lang="en-US" sz="3200">
                <a:solidFill>
                  <a:srgbClr val="0070C0"/>
                </a:solidFill>
              </a:rPr>
              <a:t>God chose to save you before you existed.</a:t>
            </a:r>
          </a:p>
          <a:p>
            <a:pPr algn="ctr"/>
            <a:r>
              <a:rPr lang="en-US" sz="3200">
                <a:solidFill>
                  <a:srgbClr val="0070C0"/>
                </a:solidFill>
              </a:rPr>
              <a:t>He did not save you because He had to.</a:t>
            </a:r>
          </a:p>
          <a:p>
            <a:pPr algn="ctr"/>
            <a:r>
              <a:rPr lang="en-US" sz="3200">
                <a:solidFill>
                  <a:srgbClr val="0070C0"/>
                </a:solidFill>
              </a:rPr>
              <a:t>He ceases to be God if He loses you.</a:t>
            </a:r>
          </a:p>
        </p:txBody>
      </p:sp>
    </p:spTree>
    <p:extLst>
      <p:ext uri="{BB962C8B-B14F-4D97-AF65-F5344CB8AC3E}">
        <p14:creationId xmlns:p14="http://schemas.microsoft.com/office/powerpoint/2010/main" val="3001278362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croll: Horizontal 1">
            <a:extLst>
              <a:ext uri="{FF2B5EF4-FFF2-40B4-BE49-F238E27FC236}">
                <a16:creationId xmlns:a16="http://schemas.microsoft.com/office/drawing/2014/main" id="{63B045A8-3ADB-1EFA-DC99-3F13F0C55919}"/>
              </a:ext>
            </a:extLst>
          </p:cNvPr>
          <p:cNvSpPr/>
          <p:nvPr/>
        </p:nvSpPr>
        <p:spPr>
          <a:xfrm>
            <a:off x="1646274" y="669852"/>
            <a:ext cx="8899452" cy="5518297"/>
          </a:xfrm>
          <a:prstGeom prst="horizontalScroll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>
                <a:solidFill>
                  <a:srgbClr val="0070C0"/>
                </a:solidFill>
              </a:rPr>
              <a:t>Comfort!</a:t>
            </a:r>
          </a:p>
          <a:p>
            <a:pPr algn="ctr"/>
            <a:endParaRPr lang="en-US" sz="3200" b="1">
              <a:solidFill>
                <a:srgbClr val="0070C0"/>
              </a:solidFill>
            </a:endParaRPr>
          </a:p>
          <a:p>
            <a:pPr algn="ctr"/>
            <a:r>
              <a:rPr lang="en-US" sz="3200">
                <a:solidFill>
                  <a:srgbClr val="0070C0"/>
                </a:solidFill>
              </a:rPr>
              <a:t>Jesus lived a perfect life as your Substitute.</a:t>
            </a:r>
          </a:p>
          <a:p>
            <a:pPr algn="ctr"/>
            <a:r>
              <a:rPr lang="en-US" sz="3200">
                <a:solidFill>
                  <a:srgbClr val="0070C0"/>
                </a:solidFill>
              </a:rPr>
              <a:t>Jesus died in your place for your sins.</a:t>
            </a:r>
          </a:p>
          <a:p>
            <a:pPr algn="ctr"/>
            <a:r>
              <a:rPr lang="en-US" sz="3200">
                <a:solidFill>
                  <a:srgbClr val="0070C0"/>
                </a:solidFill>
              </a:rPr>
              <a:t>He lives forever to fully save you.</a:t>
            </a:r>
          </a:p>
        </p:txBody>
      </p:sp>
    </p:spTree>
    <p:extLst>
      <p:ext uri="{BB962C8B-B14F-4D97-AF65-F5344CB8AC3E}">
        <p14:creationId xmlns:p14="http://schemas.microsoft.com/office/powerpoint/2010/main" val="17879671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934225" y="723900"/>
            <a:ext cx="10323550" cy="5410200"/>
          </a:xfrm>
          <a:prstGeom prst="ellipse">
            <a:avLst/>
          </a:prstGeom>
          <a:solidFill>
            <a:schemeClr val="bg1"/>
          </a:solidFill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>
                <a:solidFill>
                  <a:schemeClr val="tx1"/>
                </a:solidFill>
                <a:cs typeface="Aharoni" pitchFamily="2" charset="-79"/>
              </a:rPr>
              <a:t>Why this Bible study tonight?</a:t>
            </a:r>
          </a:p>
          <a:p>
            <a:pPr algn="ctr"/>
            <a:endParaRPr lang="en-US" sz="2800" b="1">
              <a:solidFill>
                <a:schemeClr val="tx1"/>
              </a:solidFill>
              <a:cs typeface="Aharoni" pitchFamily="2" charset="-79"/>
            </a:endParaRPr>
          </a:p>
          <a:p>
            <a:pPr algn="ctr"/>
            <a:r>
              <a:rPr lang="en-US" sz="3200">
                <a:solidFill>
                  <a:schemeClr val="tx1"/>
                </a:solidFill>
                <a:cs typeface="Aharoni" pitchFamily="2" charset="-79"/>
              </a:rPr>
              <a:t>Very simple ... God in His providence has brought us to I John &amp; II Cor, where</a:t>
            </a:r>
          </a:p>
          <a:p>
            <a:pPr algn="ctr"/>
            <a:r>
              <a:rPr lang="en-US" sz="3200">
                <a:solidFill>
                  <a:schemeClr val="tx1"/>
                </a:solidFill>
                <a:cs typeface="Aharoni" pitchFamily="2" charset="-79"/>
              </a:rPr>
              <a:t> confidence for heaven is taught.</a:t>
            </a:r>
            <a:endParaRPr lang="en-US" sz="3200" dirty="0">
              <a:solidFill>
                <a:schemeClr val="tx1"/>
              </a:solidFill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120857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995" y="462518"/>
            <a:ext cx="11153554" cy="2092881"/>
          </a:xfrm>
          <a:prstGeom prst="rect">
            <a:avLst/>
          </a:prstGeom>
          <a:solidFill>
            <a:schemeClr val="bg1"/>
          </a:solidFill>
          <a:ln w="635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just"/>
            <a:endParaRPr lang="en-US" sz="1000" dirty="0">
              <a:solidFill>
                <a:prstClr val="white"/>
              </a:solidFill>
              <a:latin typeface="Calibri"/>
            </a:endParaRPr>
          </a:p>
          <a:p>
            <a:pPr algn="ctr"/>
            <a:r>
              <a:rPr lang="en-US" sz="3000">
                <a:solidFill>
                  <a:srgbClr val="0000FF"/>
                </a:solidFill>
              </a:rPr>
              <a:t>For if, when we were enemies,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we were reconciled to God by the death of his Son</a:t>
            </a:r>
          </a:p>
          <a:p>
            <a:pPr algn="ctr"/>
            <a:r>
              <a:rPr lang="en-US" sz="3000" u="sng">
                <a:solidFill>
                  <a:srgbClr val="0000FF"/>
                </a:solidFill>
              </a:rPr>
              <a:t>much more, being reconciled, we shall be saved by his life</a:t>
            </a:r>
            <a:r>
              <a:rPr lang="en-US" sz="3000">
                <a:solidFill>
                  <a:srgbClr val="0000FF"/>
                </a:solidFill>
              </a:rPr>
              <a:t>.</a:t>
            </a:r>
          </a:p>
          <a:p>
            <a:pPr algn="ctr"/>
            <a:r>
              <a:rPr lang="en-US" sz="2000">
                <a:solidFill>
                  <a:srgbClr val="0000FF"/>
                </a:solidFill>
                <a:latin typeface="Calibri"/>
              </a:rPr>
              <a:t>Romans 5:10</a:t>
            </a:r>
            <a:endParaRPr lang="en-US" sz="2000" dirty="0">
              <a:solidFill>
                <a:srgbClr val="0000FF"/>
              </a:solidFill>
              <a:latin typeface="Calibri"/>
            </a:endParaRPr>
          </a:p>
          <a:p>
            <a:pPr algn="ctr"/>
            <a:endParaRPr lang="en-US" sz="1000" b="1" dirty="0">
              <a:solidFill>
                <a:srgbClr val="FF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30979138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995" y="462518"/>
            <a:ext cx="11153554" cy="3016210"/>
          </a:xfrm>
          <a:prstGeom prst="rect">
            <a:avLst/>
          </a:prstGeom>
          <a:solidFill>
            <a:schemeClr val="bg1"/>
          </a:solidFill>
          <a:ln w="635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just"/>
            <a:endParaRPr lang="en-US" sz="1000" dirty="0">
              <a:solidFill>
                <a:prstClr val="white"/>
              </a:solidFill>
              <a:latin typeface="Calibri"/>
            </a:endParaRPr>
          </a:p>
          <a:p>
            <a:pPr algn="ctr"/>
            <a:r>
              <a:rPr lang="en-US" sz="3000">
                <a:solidFill>
                  <a:srgbClr val="0000FF"/>
                </a:solidFill>
              </a:rPr>
              <a:t>Who is he that condemneth?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It is Christ that died,</a:t>
            </a:r>
          </a:p>
          <a:p>
            <a:pPr algn="ctr"/>
            <a:r>
              <a:rPr lang="en-US" sz="3000" u="sng">
                <a:solidFill>
                  <a:srgbClr val="0000FF"/>
                </a:solidFill>
              </a:rPr>
              <a:t>yea rather, that is risen again</a:t>
            </a:r>
            <a:r>
              <a:rPr lang="en-US" sz="3000">
                <a:solidFill>
                  <a:srgbClr val="0000FF"/>
                </a:solidFill>
              </a:rPr>
              <a:t>,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who is even at the right hand of God,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who also maketh intercession for us.</a:t>
            </a:r>
          </a:p>
          <a:p>
            <a:pPr algn="ctr"/>
            <a:r>
              <a:rPr lang="en-US" sz="2000">
                <a:solidFill>
                  <a:srgbClr val="0000FF"/>
                </a:solidFill>
                <a:latin typeface="Calibri"/>
              </a:rPr>
              <a:t>Romans 8:34</a:t>
            </a:r>
            <a:endParaRPr lang="en-US" sz="2000" dirty="0">
              <a:solidFill>
                <a:srgbClr val="0000FF"/>
              </a:solidFill>
              <a:latin typeface="Calibri"/>
            </a:endParaRPr>
          </a:p>
          <a:p>
            <a:pPr algn="ctr"/>
            <a:endParaRPr lang="en-US" sz="1000" b="1" dirty="0">
              <a:solidFill>
                <a:srgbClr val="FF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61810843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995" y="462518"/>
            <a:ext cx="11153554" cy="3477875"/>
          </a:xfrm>
          <a:prstGeom prst="rect">
            <a:avLst/>
          </a:prstGeom>
          <a:solidFill>
            <a:schemeClr val="bg1"/>
          </a:solidFill>
          <a:ln w="635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just"/>
            <a:endParaRPr lang="en-US" sz="1000" dirty="0">
              <a:solidFill>
                <a:prstClr val="white"/>
              </a:solidFill>
              <a:latin typeface="Calibri"/>
            </a:endParaRPr>
          </a:p>
          <a:p>
            <a:pPr algn="ctr"/>
            <a:r>
              <a:rPr lang="en-US" sz="3000">
                <a:solidFill>
                  <a:srgbClr val="0000FF"/>
                </a:solidFill>
              </a:rPr>
              <a:t>But this man,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because he continueth ever,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hath an unchangeable priesthood.</a:t>
            </a:r>
          </a:p>
          <a:p>
            <a:pPr algn="ctr"/>
            <a:r>
              <a:rPr lang="en-US" sz="3000" u="sng">
                <a:solidFill>
                  <a:srgbClr val="0000FF"/>
                </a:solidFill>
              </a:rPr>
              <a:t>Wherefore he is able also to save them</a:t>
            </a:r>
          </a:p>
          <a:p>
            <a:pPr algn="ctr"/>
            <a:r>
              <a:rPr lang="en-US" sz="3000" u="sng">
                <a:solidFill>
                  <a:srgbClr val="0000FF"/>
                </a:solidFill>
              </a:rPr>
              <a:t>to the uttermost that come unto God by him</a:t>
            </a:r>
            <a:r>
              <a:rPr lang="en-US" sz="3000">
                <a:solidFill>
                  <a:srgbClr val="0000FF"/>
                </a:solidFill>
              </a:rPr>
              <a:t>,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seeing he ever liveth to make intercession for them.</a:t>
            </a:r>
          </a:p>
          <a:p>
            <a:pPr algn="ctr"/>
            <a:r>
              <a:rPr lang="en-US" sz="2000">
                <a:solidFill>
                  <a:srgbClr val="0000FF"/>
                </a:solidFill>
                <a:latin typeface="Calibri"/>
              </a:rPr>
              <a:t>Hebrews 7:24-25</a:t>
            </a:r>
            <a:endParaRPr lang="en-US" sz="2000" dirty="0">
              <a:solidFill>
                <a:srgbClr val="0000FF"/>
              </a:solidFill>
              <a:latin typeface="Calibri"/>
            </a:endParaRPr>
          </a:p>
          <a:p>
            <a:pPr algn="ctr"/>
            <a:endParaRPr lang="en-US" sz="1000" b="1" dirty="0">
              <a:solidFill>
                <a:srgbClr val="FF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20796120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995" y="462518"/>
            <a:ext cx="11153554" cy="4401205"/>
          </a:xfrm>
          <a:prstGeom prst="rect">
            <a:avLst/>
          </a:prstGeom>
          <a:solidFill>
            <a:schemeClr val="bg1"/>
          </a:solidFill>
          <a:ln w="635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just"/>
            <a:endParaRPr lang="en-US" sz="1000" dirty="0">
              <a:solidFill>
                <a:prstClr val="white"/>
              </a:solidFill>
              <a:latin typeface="Calibri"/>
            </a:endParaRPr>
          </a:p>
          <a:p>
            <a:pPr algn="ctr"/>
            <a:r>
              <a:rPr lang="en-US" sz="3000">
                <a:solidFill>
                  <a:srgbClr val="0000FF"/>
                </a:solidFill>
              </a:rPr>
              <a:t>My sheep hear my voice,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and I know them, and they follow me: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And I give unto them eternal life;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and they shall never perish,</a:t>
            </a:r>
          </a:p>
          <a:p>
            <a:pPr algn="ctr"/>
            <a:r>
              <a:rPr lang="en-US" sz="3000" u="sng">
                <a:solidFill>
                  <a:srgbClr val="0000FF"/>
                </a:solidFill>
              </a:rPr>
              <a:t>neither shall any man pluck them out of my hand</a:t>
            </a:r>
            <a:r>
              <a:rPr lang="en-US" sz="3000">
                <a:solidFill>
                  <a:srgbClr val="0000FF"/>
                </a:solidFill>
              </a:rPr>
              <a:t>.</a:t>
            </a:r>
          </a:p>
          <a:p>
            <a:pPr algn="ctr"/>
            <a:r>
              <a:rPr lang="en-US" sz="3000">
                <a:solidFill>
                  <a:srgbClr val="0000FF"/>
                </a:solidFill>
              </a:rPr>
              <a:t>My Father, which gave them me, is greater than all;</a:t>
            </a:r>
          </a:p>
          <a:p>
            <a:pPr algn="ctr"/>
            <a:r>
              <a:rPr lang="en-US" sz="3000" u="sng">
                <a:solidFill>
                  <a:srgbClr val="0000FF"/>
                </a:solidFill>
              </a:rPr>
              <a:t>and no man is able to pluck them</a:t>
            </a:r>
          </a:p>
          <a:p>
            <a:pPr algn="ctr"/>
            <a:r>
              <a:rPr lang="en-US" sz="3000" u="sng">
                <a:solidFill>
                  <a:srgbClr val="0000FF"/>
                </a:solidFill>
              </a:rPr>
              <a:t>out of my Father’s hand</a:t>
            </a:r>
            <a:r>
              <a:rPr lang="en-US" sz="3000">
                <a:solidFill>
                  <a:srgbClr val="0000FF"/>
                </a:solidFill>
              </a:rPr>
              <a:t>.</a:t>
            </a:r>
          </a:p>
          <a:p>
            <a:pPr algn="ctr"/>
            <a:r>
              <a:rPr lang="en-US" sz="2000">
                <a:solidFill>
                  <a:srgbClr val="0000FF"/>
                </a:solidFill>
                <a:latin typeface="Calibri"/>
              </a:rPr>
              <a:t>John 10:27-29</a:t>
            </a:r>
            <a:endParaRPr lang="en-US" sz="2000" dirty="0">
              <a:solidFill>
                <a:srgbClr val="0000FF"/>
              </a:solidFill>
              <a:latin typeface="Calibri"/>
            </a:endParaRPr>
          </a:p>
          <a:p>
            <a:pPr algn="ctr"/>
            <a:endParaRPr lang="en-US" sz="1000" b="1" dirty="0">
              <a:solidFill>
                <a:srgbClr val="FF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52558241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934225" y="723900"/>
            <a:ext cx="10323550" cy="5410200"/>
          </a:xfrm>
          <a:prstGeom prst="ellipse">
            <a:avLst/>
          </a:prstGeom>
          <a:solidFill>
            <a:schemeClr val="bg1"/>
          </a:solidFill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>
                <a:solidFill>
                  <a:schemeClr val="tx1"/>
                </a:solidFill>
                <a:cs typeface="Aharoni" pitchFamily="2" charset="-79"/>
              </a:rPr>
              <a:t>A Detailed 16-Sermon Series with a Detailed 23-page Outline from 2014</a:t>
            </a:r>
          </a:p>
          <a:p>
            <a:pPr algn="ctr"/>
            <a:endParaRPr lang="en-US" sz="2400" b="1">
              <a:solidFill>
                <a:schemeClr val="tx1"/>
              </a:solidFill>
              <a:cs typeface="Aharoni" pitchFamily="2" charset="-79"/>
            </a:endParaRPr>
          </a:p>
          <a:p>
            <a:pPr algn="ctr"/>
            <a:r>
              <a:rPr lang="en-US" sz="1400">
                <a:solidFill>
                  <a:schemeClr val="tx1"/>
                </a:solidFill>
                <a:cs typeface="Aharoni" pitchFamily="2" charset="-79"/>
                <a:hlinkClick r:id="rId2"/>
              </a:rPr>
              <a:t>https://letgodbetrue.com/sermons/index/year-2014/assurance-of-eternal-life/</a:t>
            </a:r>
            <a:endParaRPr lang="en-US" sz="1400">
              <a:solidFill>
                <a:schemeClr val="tx1"/>
              </a:solidFill>
              <a:cs typeface="Aharoni" pitchFamily="2" charset="-79"/>
            </a:endParaRPr>
          </a:p>
          <a:p>
            <a:pPr algn="ctr"/>
            <a:endParaRPr lang="en-US" sz="2800">
              <a:solidFill>
                <a:schemeClr val="tx1"/>
              </a:solidFill>
              <a:cs typeface="Aharoni" pitchFamily="2" charset="-79"/>
            </a:endParaRPr>
          </a:p>
          <a:p>
            <a:pPr algn="ctr"/>
            <a:r>
              <a:rPr lang="en-US" sz="2800" b="1">
                <a:solidFill>
                  <a:schemeClr val="tx1"/>
                </a:solidFill>
                <a:cs typeface="Aharoni" pitchFamily="2" charset="-79"/>
              </a:rPr>
              <a:t>This is another of God’s gifts to us.</a:t>
            </a:r>
            <a:endParaRPr lang="en-US" sz="1400" b="1">
              <a:solidFill>
                <a:schemeClr val="tx1"/>
              </a:solidFill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945706508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2F8037-9AE7-5898-304F-7F8F15580A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44550"/>
            <a:ext cx="10515600" cy="680484"/>
          </a:xfrm>
        </p:spPr>
        <p:txBody>
          <a:bodyPr>
            <a:normAutofit/>
          </a:bodyPr>
          <a:lstStyle/>
          <a:p>
            <a:pPr algn="ctr"/>
            <a:r>
              <a:rPr lang="en-US" sz="3600" b="1">
                <a:solidFill>
                  <a:srgbClr val="FF0000"/>
                </a:solidFill>
                <a:latin typeface="+mn-lt"/>
              </a:rPr>
              <a:t>For Further Study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259EE6-59FD-2389-764C-C234AEF220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9851" y="1084520"/>
            <a:ext cx="10866475" cy="5284381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400" b="1" u="sng">
                <a:solidFill>
                  <a:srgbClr val="FFFF00"/>
                </a:solidFill>
              </a:rPr>
              <a:t>Assurance of Eternal Life</a:t>
            </a:r>
            <a:r>
              <a:rPr lang="en-US" sz="2400" b="1">
                <a:solidFill>
                  <a:srgbClr val="FFFF00"/>
                </a:solidFill>
              </a:rPr>
              <a:t> ... </a:t>
            </a:r>
            <a:r>
              <a:rPr lang="en-US" sz="1600" b="1">
                <a:solidFill>
                  <a:srgbClr val="FFFF00"/>
                </a:solidFill>
                <a:hlinkClick r:id="rId2"/>
              </a:rPr>
              <a:t>https://letgodbetrue.com/sermons/index/year-2014/assurance-of-eternal-life/</a:t>
            </a:r>
            <a:endParaRPr lang="en-US" sz="1600" b="1">
              <a:solidFill>
                <a:srgbClr val="FFFF00"/>
              </a:solidFill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b="1">
                <a:solidFill>
                  <a:srgbClr val="00B050"/>
                </a:solidFill>
              </a:rPr>
              <a:t>*** Do not overlook all the links at the end of this most important sermon series.  ***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1800" b="1">
              <a:solidFill>
                <a:srgbClr val="00B05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b="1">
                <a:solidFill>
                  <a:srgbClr val="FFFF00"/>
                </a:solidFill>
              </a:rPr>
              <a:t>Seven Proofs of Unconditional Salvation ... </a:t>
            </a:r>
            <a:r>
              <a:rPr lang="en-US" sz="1200" b="1">
                <a:solidFill>
                  <a:srgbClr val="FFFF00"/>
                </a:solidFill>
                <a:hlinkClick r:id="rId3"/>
              </a:rPr>
              <a:t>https://letgodbetrue.com/sermons/index/year-1987/seven-proofs-of-unconditional-salvation/</a:t>
            </a:r>
            <a:endParaRPr lang="en-US" sz="1200" b="1">
              <a:solidFill>
                <a:srgbClr val="FFFF0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b="1">
                <a:solidFill>
                  <a:srgbClr val="FFFF00"/>
                </a:solidFill>
              </a:rPr>
              <a:t>Five Phases of Salvation ... </a:t>
            </a:r>
            <a:r>
              <a:rPr lang="en-US" sz="1200">
                <a:solidFill>
                  <a:srgbClr val="FFFF00"/>
                </a:solidFill>
                <a:hlinkClick r:id="rId4"/>
              </a:rPr>
              <a:t>https://letgodbetrue.com/sermons/index/year-1987/five-phases-of-salvation/</a:t>
            </a:r>
            <a:endParaRPr lang="en-US" sz="1200">
              <a:solidFill>
                <a:srgbClr val="FFFF0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b="1">
                <a:solidFill>
                  <a:srgbClr val="FFFF00"/>
                </a:solidFill>
              </a:rPr>
              <a:t>Salvation By Works </a:t>
            </a:r>
            <a:r>
              <a:rPr lang="en-US" sz="2400">
                <a:solidFill>
                  <a:srgbClr val="FFFF00"/>
                </a:solidFill>
              </a:rPr>
              <a:t>... </a:t>
            </a:r>
            <a:r>
              <a:rPr lang="en-US" sz="1200">
                <a:solidFill>
                  <a:srgbClr val="FFFF00"/>
                </a:solidFill>
                <a:hlinkClick r:id="rId5"/>
              </a:rPr>
              <a:t>https://letgodbetrue.com/sermons/index/year-2010/salvation-by-works/</a:t>
            </a:r>
            <a:endParaRPr lang="en-US" sz="1200">
              <a:solidFill>
                <a:srgbClr val="FFFF0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b="1">
                <a:solidFill>
                  <a:srgbClr val="FFFF00"/>
                </a:solidFill>
              </a:rPr>
              <a:t>Once Saved, Always Saved ... </a:t>
            </a:r>
            <a:r>
              <a:rPr lang="en-US" sz="1200" b="1">
                <a:solidFill>
                  <a:srgbClr val="FFFF00"/>
                </a:solidFill>
                <a:hlinkClick r:id="rId6"/>
              </a:rPr>
              <a:t>https://letgodbetrue.com/sermons/index/year-2006/once-saved-always-saved/</a:t>
            </a:r>
            <a:endParaRPr lang="en-US" sz="1200" b="1">
              <a:solidFill>
                <a:srgbClr val="FFFF0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b="1">
                <a:solidFill>
                  <a:srgbClr val="FFFF00"/>
                </a:solidFill>
              </a:rPr>
              <a:t>A Lake, A Book, A Lamb ... </a:t>
            </a:r>
            <a:r>
              <a:rPr lang="en-US" sz="1200">
                <a:solidFill>
                  <a:srgbClr val="FFFF00"/>
                </a:solidFill>
                <a:hlinkClick r:id="rId7"/>
              </a:rPr>
              <a:t>https://letgodbetrue.com/sermons/index/year-2003/rude-preachers/</a:t>
            </a:r>
            <a:endParaRPr lang="en-US" sz="1200">
              <a:solidFill>
                <a:srgbClr val="FFFF0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b="1">
                <a:solidFill>
                  <a:srgbClr val="FFFF00"/>
                </a:solidFill>
              </a:rPr>
              <a:t>Is There a Burning Hell? ...</a:t>
            </a:r>
            <a:r>
              <a:rPr lang="en-US" sz="1200">
                <a:solidFill>
                  <a:srgbClr val="FFFF00"/>
                </a:solidFill>
              </a:rPr>
              <a:t> </a:t>
            </a:r>
            <a:r>
              <a:rPr lang="en-US" sz="1200">
                <a:solidFill>
                  <a:srgbClr val="FFFF00"/>
                </a:solidFill>
                <a:hlinkClick r:id="rId8"/>
              </a:rPr>
              <a:t>https://letgodbetrue.com/sermons/index/year-2000/is-there-a-burning-hell/</a:t>
            </a:r>
            <a:endParaRPr lang="en-US" sz="1200">
              <a:solidFill>
                <a:srgbClr val="FFFF0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b="1">
                <a:solidFill>
                  <a:srgbClr val="FFFF00"/>
                </a:solidFill>
              </a:rPr>
              <a:t>Warnings About Hell ... </a:t>
            </a:r>
            <a:r>
              <a:rPr lang="en-US" sz="1200">
                <a:solidFill>
                  <a:srgbClr val="FFFF00"/>
                </a:solidFill>
                <a:hlinkClick r:id="rId9"/>
              </a:rPr>
              <a:t>https://letgodbetrue.com/sermons/index/year-2017/warnings-about-hell/</a:t>
            </a:r>
            <a:endParaRPr lang="en-US" sz="1200">
              <a:solidFill>
                <a:srgbClr val="FFFF0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b="1">
                <a:solidFill>
                  <a:srgbClr val="FFFF00"/>
                </a:solidFill>
              </a:rPr>
              <a:t>Jesus Loves Losers ... </a:t>
            </a:r>
            <a:r>
              <a:rPr lang="en-US" sz="1200" b="1">
                <a:solidFill>
                  <a:srgbClr val="FFFF00"/>
                </a:solidFill>
                <a:hlinkClick r:id="rId10"/>
              </a:rPr>
              <a:t>https://letgodbetrue.com/sermons/index/year-2002/jesus-loves-losers/</a:t>
            </a:r>
            <a:endParaRPr lang="en-US" sz="1200" b="1">
              <a:solidFill>
                <a:srgbClr val="FFFF0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b="1">
                <a:solidFill>
                  <a:srgbClr val="FFFF00"/>
                </a:solidFill>
              </a:rPr>
              <a:t>Believe on the Lord Jesus Christ ... </a:t>
            </a:r>
            <a:r>
              <a:rPr lang="en-US" sz="1200">
                <a:solidFill>
                  <a:srgbClr val="FFFF00"/>
                </a:solidFill>
                <a:hlinkClick r:id="rId11"/>
              </a:rPr>
              <a:t>https://letgodbetrue.com/sermons/index/year-2000/believe-on-the-lord-jesus-christ/</a:t>
            </a:r>
            <a:endParaRPr lang="en-US" sz="1200">
              <a:solidFill>
                <a:srgbClr val="FFFF0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b="1">
                <a:solidFill>
                  <a:srgbClr val="FFFF00"/>
                </a:solidFill>
              </a:rPr>
              <a:t>Love Is the Greatest ... </a:t>
            </a:r>
            <a:r>
              <a:rPr lang="en-US" sz="1200">
                <a:solidFill>
                  <a:srgbClr val="FFFF00"/>
                </a:solidFill>
                <a:hlinkClick r:id="rId12"/>
              </a:rPr>
              <a:t>https://letgodbetrue.com/sermons/index/year-2017/love-is-the-greatest-2017/</a:t>
            </a:r>
            <a:endParaRPr lang="en-US" sz="1200">
              <a:solidFill>
                <a:srgbClr val="FFFF0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b="1">
                <a:solidFill>
                  <a:srgbClr val="FFFF00"/>
                </a:solidFill>
              </a:rPr>
              <a:t>Fruit of the Spirit ... </a:t>
            </a:r>
            <a:r>
              <a:rPr lang="en-US" sz="1200">
                <a:solidFill>
                  <a:srgbClr val="FFFF00"/>
                </a:solidFill>
                <a:hlinkClick r:id="rId13"/>
              </a:rPr>
              <a:t>https://letgodbetrue.com/sermons/index/year-2001/fruit-of-the-spirit/</a:t>
            </a:r>
            <a:endParaRPr lang="en-US" sz="1200">
              <a:solidFill>
                <a:srgbClr val="FFFF0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200">
              <a:solidFill>
                <a:srgbClr val="FFFF0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b="1">
                <a:solidFill>
                  <a:srgbClr val="FFFF00"/>
                </a:solidFill>
              </a:rPr>
              <a:t>More About Salvation </a:t>
            </a:r>
            <a:r>
              <a:rPr lang="en-US" sz="1300" b="1">
                <a:solidFill>
                  <a:srgbClr val="FFFF00"/>
                </a:solidFill>
              </a:rPr>
              <a:t>(Documents) ... </a:t>
            </a:r>
            <a:r>
              <a:rPr lang="en-US" sz="1200">
                <a:solidFill>
                  <a:srgbClr val="FFFF00"/>
                </a:solidFill>
                <a:hlinkClick r:id="rId14"/>
              </a:rPr>
              <a:t>https://letgodbetrue.com/bible-topics/index/salvation/</a:t>
            </a:r>
            <a:endParaRPr lang="en-US" sz="1200">
              <a:solidFill>
                <a:srgbClr val="FFFF0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b="1">
                <a:solidFill>
                  <a:srgbClr val="FFFF00"/>
                </a:solidFill>
              </a:rPr>
              <a:t>More About Salvation </a:t>
            </a:r>
            <a:r>
              <a:rPr lang="en-US" sz="1300" b="1">
                <a:solidFill>
                  <a:srgbClr val="FFFF00"/>
                </a:solidFill>
              </a:rPr>
              <a:t>(Sermons) ... </a:t>
            </a:r>
            <a:r>
              <a:rPr lang="en-US" sz="1200">
                <a:solidFill>
                  <a:srgbClr val="FFFF00"/>
                </a:solidFill>
                <a:hlinkClick r:id="rId15"/>
              </a:rPr>
              <a:t>https://letgodbetrue.com/sermons/index/salvation/</a:t>
            </a:r>
            <a:endParaRPr lang="en-US" sz="120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02851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995" y="462518"/>
            <a:ext cx="11153554" cy="2677656"/>
          </a:xfrm>
          <a:prstGeom prst="rect">
            <a:avLst/>
          </a:prstGeom>
          <a:solidFill>
            <a:schemeClr val="bg1"/>
          </a:solidFill>
          <a:ln w="635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just"/>
            <a:endParaRPr lang="en-US" sz="1000" dirty="0">
              <a:solidFill>
                <a:prstClr val="white"/>
              </a:solidFill>
              <a:latin typeface="Calibri"/>
            </a:endParaRPr>
          </a:p>
          <a:p>
            <a:pPr algn="ctr"/>
            <a:r>
              <a:rPr lang="en-US" sz="3200">
                <a:solidFill>
                  <a:srgbClr val="0000FF"/>
                </a:solidFill>
              </a:rPr>
              <a:t>And hereby we know that we are of the truth,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and shall </a:t>
            </a:r>
            <a:r>
              <a:rPr lang="en-US" sz="3200" u="sng">
                <a:solidFill>
                  <a:srgbClr val="0000FF"/>
                </a:solidFill>
              </a:rPr>
              <a:t>assure our hearts before him</a:t>
            </a:r>
            <a:r>
              <a:rPr lang="en-US" sz="3200">
                <a:solidFill>
                  <a:srgbClr val="0000FF"/>
                </a:solidFill>
              </a:rPr>
              <a:t>....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Beloved, if our heart condemn us not,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then have we </a:t>
            </a:r>
            <a:r>
              <a:rPr lang="en-US" sz="3200" u="sng">
                <a:solidFill>
                  <a:srgbClr val="0000FF"/>
                </a:solidFill>
              </a:rPr>
              <a:t>confidence toward God</a:t>
            </a:r>
            <a:r>
              <a:rPr lang="en-US" sz="3200">
                <a:solidFill>
                  <a:srgbClr val="0000FF"/>
                </a:solidFill>
              </a:rPr>
              <a:t>.</a:t>
            </a:r>
          </a:p>
          <a:p>
            <a:pPr algn="ctr"/>
            <a:r>
              <a:rPr lang="en-US" sz="2000">
                <a:solidFill>
                  <a:srgbClr val="0000FF"/>
                </a:solidFill>
                <a:latin typeface="Calibri"/>
              </a:rPr>
              <a:t>I John 3:18-21</a:t>
            </a:r>
            <a:endParaRPr lang="en-US" sz="2000" dirty="0">
              <a:solidFill>
                <a:srgbClr val="0000FF"/>
              </a:solidFill>
              <a:latin typeface="Calibri"/>
            </a:endParaRPr>
          </a:p>
          <a:p>
            <a:pPr algn="ctr"/>
            <a:endParaRPr lang="en-US" sz="1000" b="1" dirty="0">
              <a:solidFill>
                <a:srgbClr val="FF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509523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995" y="462518"/>
            <a:ext cx="11153554" cy="2185214"/>
          </a:xfrm>
          <a:prstGeom prst="rect">
            <a:avLst/>
          </a:prstGeom>
          <a:solidFill>
            <a:schemeClr val="bg1"/>
          </a:solidFill>
          <a:ln w="635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just"/>
            <a:endParaRPr lang="en-US" sz="1000" dirty="0">
              <a:solidFill>
                <a:prstClr val="white"/>
              </a:solidFill>
              <a:latin typeface="Calibri"/>
            </a:endParaRPr>
          </a:p>
          <a:p>
            <a:pPr algn="ctr"/>
            <a:r>
              <a:rPr lang="en-US" sz="3200" u="sng">
                <a:solidFill>
                  <a:srgbClr val="0000FF"/>
                </a:solidFill>
              </a:rPr>
              <a:t>We are confident, I say</a:t>
            </a:r>
            <a:r>
              <a:rPr lang="en-US" sz="3200">
                <a:solidFill>
                  <a:srgbClr val="0000FF"/>
                </a:solidFill>
              </a:rPr>
              <a:t>,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and willing rather to be absent from the body,</a:t>
            </a:r>
          </a:p>
          <a:p>
            <a:pPr algn="ctr"/>
            <a:r>
              <a:rPr lang="en-US" sz="3200">
                <a:solidFill>
                  <a:srgbClr val="0000FF"/>
                </a:solidFill>
              </a:rPr>
              <a:t>and to be present with the Lord.</a:t>
            </a:r>
          </a:p>
          <a:p>
            <a:pPr algn="ctr"/>
            <a:r>
              <a:rPr lang="en-US" sz="2000">
                <a:solidFill>
                  <a:srgbClr val="0000FF"/>
                </a:solidFill>
                <a:latin typeface="Calibri"/>
              </a:rPr>
              <a:t>II Corinthians 5:8</a:t>
            </a:r>
            <a:endParaRPr lang="en-US" sz="2000" dirty="0">
              <a:solidFill>
                <a:srgbClr val="0000FF"/>
              </a:solidFill>
              <a:latin typeface="Calibri"/>
            </a:endParaRPr>
          </a:p>
          <a:p>
            <a:pPr algn="ctr"/>
            <a:endParaRPr lang="en-US" sz="1000" b="1" dirty="0">
              <a:solidFill>
                <a:srgbClr val="FF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45354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934225" y="723900"/>
            <a:ext cx="10323550" cy="5410200"/>
          </a:xfrm>
          <a:prstGeom prst="ellipse">
            <a:avLst/>
          </a:prstGeom>
          <a:solidFill>
            <a:schemeClr val="bg1"/>
          </a:solidFill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>
                <a:solidFill>
                  <a:schemeClr val="tx1"/>
                </a:solidFill>
                <a:cs typeface="Aharoni" pitchFamily="2" charset="-79"/>
              </a:rPr>
              <a:t>A Detailed 16-Sermon Series with a Detailed 23-page Outline from 2014</a:t>
            </a:r>
          </a:p>
          <a:p>
            <a:pPr algn="ctr"/>
            <a:endParaRPr lang="en-US" sz="2400" b="1">
              <a:solidFill>
                <a:schemeClr val="tx1"/>
              </a:solidFill>
              <a:cs typeface="Aharoni" pitchFamily="2" charset="-79"/>
            </a:endParaRPr>
          </a:p>
          <a:p>
            <a:pPr algn="ctr"/>
            <a:r>
              <a:rPr lang="en-US" sz="1400">
                <a:solidFill>
                  <a:schemeClr val="tx1"/>
                </a:solidFill>
                <a:cs typeface="Aharoni" pitchFamily="2" charset="-79"/>
                <a:hlinkClick r:id="rId2"/>
              </a:rPr>
              <a:t>https://letgodbetrue.com/sermons/index/year-2014/assurance-of-eternal-life/</a:t>
            </a:r>
            <a:endParaRPr lang="en-US" sz="1400">
              <a:solidFill>
                <a:schemeClr val="tx1"/>
              </a:solidFill>
              <a:cs typeface="Aharoni" pitchFamily="2" charset="-79"/>
            </a:endParaRPr>
          </a:p>
          <a:p>
            <a:pPr algn="ctr"/>
            <a:endParaRPr lang="en-US" sz="2800">
              <a:solidFill>
                <a:schemeClr val="tx1"/>
              </a:solidFill>
              <a:cs typeface="Aharoni" pitchFamily="2" charset="-79"/>
            </a:endParaRPr>
          </a:p>
          <a:p>
            <a:pPr algn="ctr"/>
            <a:r>
              <a:rPr lang="en-US" sz="2800" b="1">
                <a:solidFill>
                  <a:schemeClr val="tx1"/>
                </a:solidFill>
                <a:cs typeface="Aharoni" pitchFamily="2" charset="-79"/>
              </a:rPr>
              <a:t>This is another of God’s gifts to us.</a:t>
            </a:r>
          </a:p>
          <a:p>
            <a:pPr algn="ctr"/>
            <a:r>
              <a:rPr lang="en-US" sz="2200" b="1">
                <a:solidFill>
                  <a:schemeClr val="tx1"/>
                </a:solidFill>
                <a:cs typeface="Aharoni" pitchFamily="2" charset="-79"/>
              </a:rPr>
              <a:t>It is an exhaustive reference for assurance.</a:t>
            </a:r>
          </a:p>
        </p:txBody>
      </p:sp>
    </p:spTree>
    <p:extLst>
      <p:ext uri="{BB962C8B-B14F-4D97-AF65-F5344CB8AC3E}">
        <p14:creationId xmlns:p14="http://schemas.microsoft.com/office/powerpoint/2010/main" val="2965330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3043</TotalTime>
  <Words>2902</Words>
  <Application>Microsoft Office PowerPoint</Application>
  <PresentationFormat>Widescreen</PresentationFormat>
  <Paragraphs>423</Paragraphs>
  <Slides>65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65</vt:i4>
      </vt:variant>
    </vt:vector>
  </HeadingPairs>
  <TitlesOfParts>
    <vt:vector size="69" baseType="lpstr">
      <vt:lpstr>Arial</vt:lpstr>
      <vt:lpstr>Calibri</vt:lpstr>
      <vt:lpstr>Calibri Light</vt:lpstr>
      <vt:lpstr>Office Theme</vt:lpstr>
      <vt:lpstr>Assurance of Eternal Life  (2) </vt:lpstr>
      <vt:lpstr>Assurance of Eternal Life  (2)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For Further Study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Jonathan Crosby</dc:creator>
  <cp:lastModifiedBy>Jonathan Crosby</cp:lastModifiedBy>
  <cp:revision>6</cp:revision>
  <dcterms:created xsi:type="dcterms:W3CDTF">2022-08-15T17:35:56Z</dcterms:created>
  <dcterms:modified xsi:type="dcterms:W3CDTF">2022-10-06T13:11:10Z</dcterms:modified>
</cp:coreProperties>
</file>