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27" r:id="rId2"/>
    <p:sldId id="628" r:id="rId3"/>
    <p:sldId id="510" r:id="rId4"/>
    <p:sldId id="641" r:id="rId5"/>
    <p:sldId id="642" r:id="rId6"/>
    <p:sldId id="518" r:id="rId7"/>
    <p:sldId id="513" r:id="rId8"/>
    <p:sldId id="515" r:id="rId9"/>
    <p:sldId id="514" r:id="rId10"/>
    <p:sldId id="523" r:id="rId11"/>
    <p:sldId id="521" r:id="rId12"/>
    <p:sldId id="524" r:id="rId13"/>
    <p:sldId id="525" r:id="rId14"/>
    <p:sldId id="526" r:id="rId15"/>
    <p:sldId id="528" r:id="rId16"/>
    <p:sldId id="529" r:id="rId17"/>
    <p:sldId id="531" r:id="rId18"/>
    <p:sldId id="532" r:id="rId19"/>
    <p:sldId id="533" r:id="rId20"/>
    <p:sldId id="535" r:id="rId21"/>
    <p:sldId id="534" r:id="rId22"/>
    <p:sldId id="536" r:id="rId23"/>
    <p:sldId id="537" r:id="rId24"/>
    <p:sldId id="538" r:id="rId25"/>
    <p:sldId id="670" r:id="rId26"/>
    <p:sldId id="539" r:id="rId27"/>
    <p:sldId id="540" r:id="rId28"/>
    <p:sldId id="541" r:id="rId29"/>
    <p:sldId id="542" r:id="rId30"/>
    <p:sldId id="546" r:id="rId31"/>
    <p:sldId id="616" r:id="rId32"/>
    <p:sldId id="617" r:id="rId33"/>
    <p:sldId id="543" r:id="rId34"/>
    <p:sldId id="618" r:id="rId35"/>
    <p:sldId id="619" r:id="rId36"/>
    <p:sldId id="544" r:id="rId37"/>
    <p:sldId id="620" r:id="rId38"/>
    <p:sldId id="621" r:id="rId39"/>
    <p:sldId id="545" r:id="rId40"/>
    <p:sldId id="622" r:id="rId41"/>
    <p:sldId id="623" r:id="rId42"/>
    <p:sldId id="547" r:id="rId43"/>
    <p:sldId id="624" r:id="rId44"/>
    <p:sldId id="625" r:id="rId45"/>
    <p:sldId id="548" r:id="rId46"/>
    <p:sldId id="549" r:id="rId47"/>
    <p:sldId id="626" r:id="rId48"/>
    <p:sldId id="550" r:id="rId49"/>
    <p:sldId id="551" r:id="rId50"/>
    <p:sldId id="552" r:id="rId51"/>
    <p:sldId id="554" r:id="rId52"/>
    <p:sldId id="555" r:id="rId53"/>
    <p:sldId id="556" r:id="rId54"/>
    <p:sldId id="557" r:id="rId55"/>
    <p:sldId id="558" r:id="rId56"/>
    <p:sldId id="559" r:id="rId57"/>
    <p:sldId id="572" r:id="rId58"/>
    <p:sldId id="573" r:id="rId59"/>
    <p:sldId id="574" r:id="rId60"/>
    <p:sldId id="575" r:id="rId61"/>
    <p:sldId id="576" r:id="rId62"/>
    <p:sldId id="577" r:id="rId63"/>
    <p:sldId id="578" r:id="rId64"/>
    <p:sldId id="579" r:id="rId65"/>
    <p:sldId id="580" r:id="rId66"/>
    <p:sldId id="582" r:id="rId67"/>
    <p:sldId id="671" r:id="rId68"/>
    <p:sldId id="581" r:id="rId69"/>
    <p:sldId id="672" r:id="rId70"/>
    <p:sldId id="583" r:id="rId71"/>
    <p:sldId id="584" r:id="rId72"/>
    <p:sldId id="585" r:id="rId73"/>
    <p:sldId id="586" r:id="rId74"/>
    <p:sldId id="587" r:id="rId75"/>
    <p:sldId id="511" r:id="rId76"/>
    <p:sldId id="590" r:id="rId77"/>
    <p:sldId id="591" r:id="rId78"/>
    <p:sldId id="592" r:id="rId79"/>
    <p:sldId id="593" r:id="rId80"/>
    <p:sldId id="594" r:id="rId81"/>
    <p:sldId id="595" r:id="rId82"/>
    <p:sldId id="663" r:id="rId83"/>
    <p:sldId id="664" r:id="rId84"/>
    <p:sldId id="665" r:id="rId85"/>
    <p:sldId id="666" r:id="rId86"/>
    <p:sldId id="667" r:id="rId87"/>
    <p:sldId id="668" r:id="rId88"/>
    <p:sldId id="669" r:id="rId89"/>
    <p:sldId id="596" r:id="rId90"/>
    <p:sldId id="268" r:id="rId9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tgodbetrue.com/pdf/slaves-to-context.pdf" TargetMode="Externa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etgodbetrue.com/pdf/genitive-case.pdf" TargetMode="External"/><Relationship Id="rId3" Type="http://schemas.openxmlformats.org/officeDocument/2006/relationships/hyperlink" Target="http://www.letgodbetrue.com/pdf/slaves-to-context.pdf" TargetMode="External"/><Relationship Id="rId7" Type="http://schemas.openxmlformats.org/officeDocument/2006/relationships/hyperlink" Target="http://www.letgodbetrue.com/bible/prophecy/one-shall-be-taken.php" TargetMode="External"/><Relationship Id="rId12" Type="http://schemas.openxmlformats.org/officeDocument/2006/relationships/hyperlink" Target="http://www.letgodbetrue.com/" TargetMode="External"/><Relationship Id="rId2" Type="http://schemas.openxmlformats.org/officeDocument/2006/relationships/hyperlink" Target="http://www.letgodbetrue.com/bible/scripture/knowing-the-scriptures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etgodbetrue.com/questions/word-of-god.php" TargetMode="External"/><Relationship Id="rId11" Type="http://schemas.openxmlformats.org/officeDocument/2006/relationships/hyperlink" Target="http://www.letgodbetrue.com/pdf/grammar-of-regeneration.pdf" TargetMode="External"/><Relationship Id="rId5" Type="http://schemas.openxmlformats.org/officeDocument/2006/relationships/hyperlink" Target="http://www.letgodbetrue.com/pdf/hermeneutics-lesson-two.pdf" TargetMode="External"/><Relationship Id="rId10" Type="http://schemas.openxmlformats.org/officeDocument/2006/relationships/hyperlink" Target="http://www.letgodbetrue.com/sermons/salvation/salvation-problem-texts/sermon.php" TargetMode="External"/><Relationship Id="rId4" Type="http://schemas.openxmlformats.org/officeDocument/2006/relationships/hyperlink" Target="http://www.letgodbetrue.com/pdf/hermeneutics-lesson-one.pdf" TargetMode="External"/><Relationship Id="rId9" Type="http://schemas.openxmlformats.org/officeDocument/2006/relationships/hyperlink" Target="http://www.letgodbetrue.com/pdf/one-word-arguments-titu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A text used out of context is a pretext!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7620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A text …</a:t>
            </a:r>
          </a:p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used out of </a:t>
            </a:r>
            <a:r>
              <a:rPr lang="en-US" sz="4400" b="1" u="sng" dirty="0" smtClean="0">
                <a:solidFill>
                  <a:schemeClr val="bg1"/>
                </a:solidFill>
              </a:rPr>
              <a:t>context</a:t>
            </a:r>
          </a:p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… is a pretext.</a:t>
            </a:r>
            <a:endParaRPr lang="en-US" sz="4400" b="1" i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A Text out of Context Is a Pretext!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TEXT</a:t>
            </a:r>
            <a:r>
              <a:rPr lang="en-US" sz="2800" dirty="0" smtClean="0"/>
              <a:t> … is a word, clause, verse, paragraph to study!</a:t>
            </a:r>
          </a:p>
          <a:p>
            <a:endParaRPr lang="en-US" sz="20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CONTEXT</a:t>
            </a:r>
            <a:r>
              <a:rPr lang="en-US" sz="2800" dirty="0" smtClean="0"/>
              <a:t> … is information around it showing intent.</a:t>
            </a:r>
          </a:p>
          <a:p>
            <a:endParaRPr lang="en-US" sz="20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OUT OF CONTEXT </a:t>
            </a:r>
            <a:r>
              <a:rPr lang="en-US" sz="2800" dirty="0" smtClean="0"/>
              <a:t>uses words against author’s intent.</a:t>
            </a:r>
          </a:p>
          <a:p>
            <a:endParaRPr lang="en-US" sz="20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PRETEXT</a:t>
            </a:r>
            <a:r>
              <a:rPr lang="en-US" sz="2800" dirty="0" smtClean="0"/>
              <a:t> is a false impression designed to hide truth.</a:t>
            </a:r>
          </a:p>
          <a:p>
            <a:endParaRPr lang="en-US" sz="2000" dirty="0" smtClean="0"/>
          </a:p>
          <a:p>
            <a:r>
              <a:rPr lang="en-US" sz="2800" dirty="0" smtClean="0"/>
              <a:t>We find the context and doctrine of the whole Bible.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800" dirty="0" smtClean="0"/>
              <a:t>Then and only then do we move to the small context.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A text used out of context is a pretext!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7620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We are slaves to </a:t>
            </a:r>
            <a:r>
              <a:rPr lang="en-US" sz="3600" b="1" u="sng" dirty="0" smtClean="0">
                <a:solidFill>
                  <a:schemeClr val="bg1"/>
                </a:solidFill>
              </a:rPr>
              <a:t>context</a:t>
            </a:r>
            <a:r>
              <a:rPr lang="en-US" sz="3600" b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endParaRPr lang="en-US" sz="2000" b="1" dirty="0">
              <a:solidFill>
                <a:schemeClr val="bg1"/>
              </a:solidFill>
            </a:endParaRPr>
          </a:p>
          <a:p>
            <a:pPr algn="ctr"/>
            <a:r>
              <a:rPr lang="en-US" sz="3400" b="1" dirty="0" smtClean="0">
                <a:solidFill>
                  <a:schemeClr val="bg1"/>
                </a:solidFill>
              </a:rPr>
              <a:t>We must serve this master.</a:t>
            </a: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r>
              <a:rPr lang="en-US" sz="2400" b="1" i="1" dirty="0" smtClean="0">
                <a:solidFill>
                  <a:srgbClr val="7030A0"/>
                </a:solidFill>
              </a:rPr>
              <a:t>“I beat my wife last night.”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A Text out of Context Is a Pretext!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So we make the small context our second rule!</a:t>
            </a:r>
          </a:p>
          <a:p>
            <a:endParaRPr lang="en-US" sz="2000" dirty="0" smtClean="0"/>
          </a:p>
          <a:p>
            <a:r>
              <a:rPr lang="en-US" sz="2800" dirty="0" smtClean="0"/>
              <a:t>All writings of all kinds require context for meaning.</a:t>
            </a:r>
          </a:p>
          <a:p>
            <a:endParaRPr lang="en-US" sz="2000" dirty="0" smtClean="0"/>
          </a:p>
          <a:p>
            <a:r>
              <a:rPr lang="en-US" sz="2800" dirty="0" smtClean="0"/>
              <a:t>Words are worthless without context … </a:t>
            </a:r>
            <a:r>
              <a:rPr lang="en-US" sz="2800" i="1" dirty="0" smtClean="0"/>
              <a:t>spelling bee</a:t>
            </a:r>
            <a:r>
              <a:rPr lang="en-US" sz="2800" dirty="0" smtClean="0"/>
              <a:t>.</a:t>
            </a:r>
          </a:p>
          <a:p>
            <a:endParaRPr lang="en-US" sz="2000" dirty="0" smtClean="0"/>
          </a:p>
          <a:p>
            <a:r>
              <a:rPr lang="en-US" sz="2800" dirty="0" smtClean="0"/>
              <a:t>You do not like your words being used out of context.</a:t>
            </a:r>
          </a:p>
          <a:p>
            <a:endParaRPr lang="en-US" sz="2000" dirty="0" smtClean="0"/>
          </a:p>
          <a:p>
            <a:r>
              <a:rPr lang="en-US" sz="2800" dirty="0" smtClean="0"/>
              <a:t>A verse outside its intent is a lie even from the Bible!</a:t>
            </a:r>
          </a:p>
          <a:p>
            <a:endParaRPr lang="en-US" sz="2000" dirty="0" smtClean="0"/>
          </a:p>
          <a:p>
            <a:r>
              <a:rPr lang="en-US" sz="2800" dirty="0" smtClean="0"/>
              <a:t>The wrong verse for a true point is a step to heresy.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What is context?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Context is surrounding information that tells us what an author means by individual words, sentences, or paragraphs within a passage.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Without grasping the author’s viewpoint and intent, we will face words and phraseology that we will confuse or corrupt.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Every word in the Bible is part of a verse.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Every verse is part of a paragraph.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Every paragraph is part of a chapter.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Every chapter is part of a book.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Every book is part of a testament.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Each testament is part of the whole Bible.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048000"/>
            <a:ext cx="71628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Second Rule of Hermeneutics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7620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Which of the previous sentences was Rule #1?</a:t>
            </a:r>
            <a:endParaRPr lang="en-US" sz="4400" b="1" i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cannot and must not isolate single words and sentences.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Their setting determines their meaning – not the words that make them up!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Your own words have been used out of context.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A single word, sentence, or document was singled out and given a meaning that did not agree with all the words, expressions, tones, circumstances, audience, acts, or facts surrounding it!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You were offended! So is the Lord when we do it to Him by misusing His words in the Bible!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Isolating individual words or verses is like giving an impression of a Rembrandt from looking at one square inch of it or Handel’s MESSIAH by listening to a few bars of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If you hear me say, “I beat my wife last night,” please inquire further than the word “beat” and this one sentence to find out what I actually did to her!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don’t play monopoly, so it was HIIT, baby!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It could also have been ten other things!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It is a shame and sin that much preaching today uses words and verses as mantras, mottos, or sound bites without regard to their context!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The Bible Says: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u="sng" dirty="0" smtClean="0">
                <a:solidFill>
                  <a:schemeClr val="bg1"/>
                </a:solidFill>
              </a:rPr>
              <a:t>Judas</a:t>
            </a:r>
            <a:r>
              <a:rPr lang="en-US" sz="3000" b="1" i="1" dirty="0" smtClean="0">
                <a:solidFill>
                  <a:schemeClr val="bg1"/>
                </a:solidFill>
              </a:rPr>
              <a:t>: </a:t>
            </a:r>
            <a:r>
              <a:rPr lang="en-US" sz="3000" b="1" i="1" dirty="0" smtClean="0">
                <a:solidFill>
                  <a:schemeClr val="bg1"/>
                </a:solidFill>
              </a:rPr>
              <a:t>“went and hanged himself” </a:t>
            </a:r>
            <a:r>
              <a:rPr lang="en-US" sz="2400" b="1" i="1" dirty="0" smtClean="0">
                <a:solidFill>
                  <a:schemeClr val="bg1"/>
                </a:solidFill>
              </a:rPr>
              <a:t>(Matt 27:5).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u="sng" dirty="0" smtClean="0">
                <a:solidFill>
                  <a:schemeClr val="bg1"/>
                </a:solidFill>
              </a:rPr>
              <a:t>Jesus</a:t>
            </a:r>
            <a:r>
              <a:rPr lang="en-US" sz="3000" b="1" i="1" dirty="0" smtClean="0">
                <a:solidFill>
                  <a:schemeClr val="bg1"/>
                </a:solidFill>
              </a:rPr>
              <a:t>:  “Go, and do thou likewise” </a:t>
            </a:r>
            <a:r>
              <a:rPr lang="en-US" sz="2400" b="1" i="1" dirty="0" smtClean="0">
                <a:solidFill>
                  <a:schemeClr val="bg1"/>
                </a:solidFill>
              </a:rPr>
              <a:t>(Luke 10:37).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u="sng" dirty="0" smtClean="0">
                <a:solidFill>
                  <a:schemeClr val="bg1"/>
                </a:solidFill>
              </a:rPr>
              <a:t>Jesus</a:t>
            </a:r>
            <a:r>
              <a:rPr lang="en-US" sz="3000" b="1" i="1" dirty="0" smtClean="0">
                <a:solidFill>
                  <a:schemeClr val="bg1"/>
                </a:solidFill>
              </a:rPr>
              <a:t>:  “That thou doest, do quickly” </a:t>
            </a:r>
            <a:r>
              <a:rPr lang="en-US" sz="2400" b="1" i="1" dirty="0" smtClean="0">
                <a:solidFill>
                  <a:schemeClr val="bg1"/>
                </a:solidFill>
              </a:rPr>
              <a:t>(Jn 13:27).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Should we do it right now</a:t>
            </a:r>
          </a:p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or later tonight?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How Do I Remember Context?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WHO?</a:t>
            </a:r>
            <a:r>
              <a:rPr lang="en-US" sz="2800" dirty="0" smtClean="0"/>
              <a:t> … can solve heresies like Daniel 3:25.</a:t>
            </a:r>
          </a:p>
          <a:p>
            <a:endParaRPr lang="en-US" sz="20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WHOM?</a:t>
            </a:r>
            <a:r>
              <a:rPr lang="en-US" sz="2800" dirty="0" smtClean="0"/>
              <a:t> … can help Lev 10:9; Mark 16:15; Jas 5:20.</a:t>
            </a:r>
          </a:p>
          <a:p>
            <a:endParaRPr lang="en-US" sz="20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WHAT?</a:t>
            </a:r>
            <a:r>
              <a:rPr lang="en-US" sz="2800" dirty="0" smtClean="0"/>
              <a:t> … can help Luke 16:1-8; Daniel; Revelation.</a:t>
            </a:r>
          </a:p>
          <a:p>
            <a:endParaRPr lang="en-US" sz="20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WHY?</a:t>
            </a:r>
            <a:r>
              <a:rPr lang="en-US" sz="2800" dirty="0" smtClean="0"/>
              <a:t> … can help Mal 2:16; Matt 7:1; Luke 10:29-37.</a:t>
            </a:r>
          </a:p>
          <a:p>
            <a:endParaRPr lang="en-US" sz="20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WHEN?</a:t>
            </a:r>
            <a:r>
              <a:rPr lang="en-US" sz="2800" dirty="0" smtClean="0"/>
              <a:t> … for Mat 23:1-3; Act 2:40; 15:20; Rev 17:18.</a:t>
            </a:r>
          </a:p>
          <a:p>
            <a:endParaRPr lang="en-US" sz="20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WHERE?</a:t>
            </a:r>
            <a:r>
              <a:rPr lang="en-US" sz="2800" dirty="0" smtClean="0"/>
              <a:t> … for Acts 15:1-2; Hebrews; I Peter 5:13.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Heresies due to ignoring small context are Legion.</a:t>
            </a:r>
          </a:p>
          <a:p>
            <a:pPr algn="ctr"/>
            <a:endParaRPr lang="en-US" sz="2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048000"/>
            <a:ext cx="70104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Moving to the Small Context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The word of God in Hebrews 4:12 must be Jesus by the content and next 2 verses!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97031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For </a:t>
            </a:r>
            <a:r>
              <a:rPr lang="en-US" sz="3200" b="1" u="sng" dirty="0" smtClean="0">
                <a:solidFill>
                  <a:srgbClr val="FF0000"/>
                </a:solidFill>
              </a:rPr>
              <a:t>the word of God</a:t>
            </a:r>
            <a:r>
              <a:rPr lang="en-US" sz="3200" b="1" dirty="0" smtClean="0">
                <a:solidFill>
                  <a:srgbClr val="FF0000"/>
                </a:solidFill>
              </a:rPr>
              <a:t> is quick, and powerful, and sharper than any twoedged sword, piercing even to the dividing asunder of soul and spirit, and of the joints and marrow, and is a discerner of the thoughts and intents of the heart.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Hebrews 4:12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495520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13  Neither is there any creature that is not manifest in </a:t>
            </a:r>
            <a:r>
              <a:rPr lang="en-US" sz="3200" b="1" u="sng" dirty="0" smtClean="0">
                <a:solidFill>
                  <a:srgbClr val="FF0000"/>
                </a:solidFill>
              </a:rPr>
              <a:t>his sight</a:t>
            </a:r>
            <a:r>
              <a:rPr lang="en-US" sz="3200" b="1" dirty="0" smtClean="0">
                <a:solidFill>
                  <a:srgbClr val="FF0000"/>
                </a:solidFill>
              </a:rPr>
              <a:t>: but all things are naked and opened unto </a:t>
            </a:r>
            <a:r>
              <a:rPr lang="en-US" sz="3200" b="1" u="sng" dirty="0" smtClean="0">
                <a:solidFill>
                  <a:srgbClr val="FF0000"/>
                </a:solidFill>
              </a:rPr>
              <a:t>the eyes of him</a:t>
            </a:r>
            <a:r>
              <a:rPr lang="en-US" sz="3200" b="1" dirty="0" smtClean="0">
                <a:solidFill>
                  <a:srgbClr val="FF0000"/>
                </a:solidFill>
              </a:rPr>
              <a:t> with </a:t>
            </a:r>
            <a:r>
              <a:rPr lang="en-US" sz="3200" b="1" u="sng" dirty="0" smtClean="0">
                <a:solidFill>
                  <a:srgbClr val="FF0000"/>
                </a:solidFill>
              </a:rPr>
              <a:t>whom</a:t>
            </a:r>
            <a:r>
              <a:rPr lang="en-US" sz="3200" b="1" dirty="0" smtClean="0">
                <a:solidFill>
                  <a:srgbClr val="FF0000"/>
                </a:solidFill>
              </a:rPr>
              <a:t> we have to do.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14  Seeing then that we have a </a:t>
            </a:r>
            <a:r>
              <a:rPr lang="en-US" sz="3200" b="1" u="sng" dirty="0" smtClean="0">
                <a:solidFill>
                  <a:srgbClr val="FF0000"/>
                </a:solidFill>
              </a:rPr>
              <a:t>great high priest</a:t>
            </a:r>
            <a:r>
              <a:rPr lang="en-US" sz="3200" b="1" dirty="0" smtClean="0">
                <a:solidFill>
                  <a:srgbClr val="FF0000"/>
                </a:solidFill>
              </a:rPr>
              <a:t>, that is passed into the heavens, </a:t>
            </a:r>
            <a:r>
              <a:rPr lang="en-US" sz="3200" b="1" u="sng" dirty="0" smtClean="0">
                <a:solidFill>
                  <a:srgbClr val="FF0000"/>
                </a:solidFill>
              </a:rPr>
              <a:t>Jesus the Son of God</a:t>
            </a:r>
            <a:r>
              <a:rPr lang="en-US" sz="3200" b="1" dirty="0" smtClean="0">
                <a:solidFill>
                  <a:srgbClr val="FF0000"/>
                </a:solidFill>
              </a:rPr>
              <a:t>, let us hold fast our profession.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Hebrews 4:13-14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Shaking in Hag 2:6-7 is now long past by the temple in context!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446276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6  For thus saith the LORD of hosts; Yet once, it is a little while, and I will shake the heavens, and the earth, and the sea, and the dry land;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7  And I will shake all nations, and the desire of all nations shall come: and </a:t>
            </a:r>
            <a:r>
              <a:rPr lang="en-US" sz="3200" b="1" u="sng" dirty="0" smtClean="0">
                <a:solidFill>
                  <a:srgbClr val="FF0000"/>
                </a:solidFill>
              </a:rPr>
              <a:t>I will fill this house with glory</a:t>
            </a:r>
            <a:r>
              <a:rPr lang="en-US" sz="3200" b="1" dirty="0" smtClean="0">
                <a:solidFill>
                  <a:srgbClr val="FF0000"/>
                </a:solidFill>
              </a:rPr>
              <a:t>, saith the LORD of hosts.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Haggai 2:6-7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97031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8  The silver is mine, and the gold is mine, saith the LORD of hosts.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9 </a:t>
            </a:r>
            <a:r>
              <a:rPr lang="en-US" sz="3200" b="1" u="sng" dirty="0" smtClean="0">
                <a:solidFill>
                  <a:srgbClr val="FF0000"/>
                </a:solidFill>
              </a:rPr>
              <a:t>The glory of this latter house shall be greater than of the former</a:t>
            </a:r>
            <a:r>
              <a:rPr lang="en-US" sz="3200" b="1" dirty="0" smtClean="0">
                <a:solidFill>
                  <a:srgbClr val="FF0000"/>
                </a:solidFill>
              </a:rPr>
              <a:t>, saith the LORD of hosts: and in this place will I give peace, saith the LORD of hosts.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Haggai 2:8-9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“But I say unto you,” in Matthew 5 is not against the law but against the scribes!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97031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u="sng" dirty="0" smtClean="0">
                <a:solidFill>
                  <a:srgbClr val="FF0000"/>
                </a:solidFill>
              </a:rPr>
              <a:t>But I say unto you</a:t>
            </a:r>
            <a:r>
              <a:rPr lang="en-US" sz="3200" b="1" dirty="0" smtClean="0">
                <a:solidFill>
                  <a:srgbClr val="FF0000"/>
                </a:solidFill>
              </a:rPr>
              <a:t>, That whosoever is angry with his brother without a cause shall be in danger of the judgment: and whosoever shall say to his brother, Raca, shall be in danger of the council: but whosoever shall say, Thou fool, shall be in danger of hell fire.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Matthew 5:22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u="sng" dirty="0" smtClean="0">
                <a:solidFill>
                  <a:srgbClr val="FF0000"/>
                </a:solidFill>
              </a:rPr>
              <a:t>Ye have heard that it was said by them of old time</a:t>
            </a:r>
            <a:r>
              <a:rPr lang="en-US" sz="3200" b="1" dirty="0" smtClean="0">
                <a:solidFill>
                  <a:srgbClr val="FF0000"/>
                </a:solidFill>
              </a:rPr>
              <a:t>, Thou shalt not kill; and whosoever shall kill shall be in danger of the judgment: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Matthew 5:21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Falling from grace in Galatians 5:4 is only from the knowledge of grace in context!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What was the first rule?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Christ is become of no effect unto you, whosoever of you are justified by the law; </a:t>
            </a:r>
            <a:r>
              <a:rPr lang="en-US" sz="3200" b="1" u="sng" dirty="0" smtClean="0">
                <a:solidFill>
                  <a:srgbClr val="FF0000"/>
                </a:solidFill>
              </a:rPr>
              <a:t>ye are fallen from grace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Galatians 5:4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Christ is become of no effect unto you, </a:t>
            </a:r>
            <a:r>
              <a:rPr lang="en-US" sz="3200" b="1" u="sng" dirty="0" smtClean="0">
                <a:solidFill>
                  <a:srgbClr val="FF0000"/>
                </a:solidFill>
              </a:rPr>
              <a:t>whosoever of you are justified by the law</a:t>
            </a:r>
            <a:r>
              <a:rPr lang="en-US" sz="3200" b="1" dirty="0" smtClean="0">
                <a:solidFill>
                  <a:srgbClr val="FF0000"/>
                </a:solidFill>
              </a:rPr>
              <a:t>; ye are fallen from grace.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Galatians 5:4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The temples of God in I Cor 3:16 and 6:19 are different – church and physical body!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170646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000" b="1" dirty="0" smtClean="0">
                <a:solidFill>
                  <a:srgbClr val="FF0000"/>
                </a:solidFill>
              </a:rPr>
              <a:t>18  Flee fornication. Every sin that a man doeth is without the body; but he that committeth fornication sinneth against his own body.</a:t>
            </a:r>
          </a:p>
          <a:p>
            <a:pPr algn="just"/>
            <a:r>
              <a:rPr lang="en-US" sz="3000" b="1" dirty="0" smtClean="0">
                <a:solidFill>
                  <a:srgbClr val="FF0000"/>
                </a:solidFill>
              </a:rPr>
              <a:t>19  </a:t>
            </a:r>
            <a:r>
              <a:rPr lang="en-US" sz="3000" b="1" u="sng" dirty="0" smtClean="0">
                <a:solidFill>
                  <a:srgbClr val="FF0000"/>
                </a:solidFill>
              </a:rPr>
              <a:t>What? know ye not that your body is the temple of the Holy Ghost which is in you</a:t>
            </a:r>
            <a:r>
              <a:rPr lang="en-US" sz="3000" b="1" dirty="0" smtClean="0">
                <a:solidFill>
                  <a:srgbClr val="FF0000"/>
                </a:solidFill>
              </a:rPr>
              <a:t>, which ye have of God, and ye are not your own?</a:t>
            </a:r>
          </a:p>
          <a:p>
            <a:pPr algn="just"/>
            <a:r>
              <a:rPr lang="en-US" sz="3000" b="1" dirty="0" smtClean="0">
                <a:solidFill>
                  <a:srgbClr val="FF0000"/>
                </a:solidFill>
              </a:rPr>
              <a:t>20  For ye are bought with a price: therefore glorify God in your body, and in your spirit, which are God’s.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 Corinthians 6:18-20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632311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000" b="1" dirty="0" smtClean="0">
                <a:solidFill>
                  <a:srgbClr val="FF0000"/>
                </a:solidFill>
              </a:rPr>
              <a:t>14  If any man’s work abide which he hath built thereupon, he shall receive a reward.</a:t>
            </a:r>
          </a:p>
          <a:p>
            <a:pPr algn="just"/>
            <a:r>
              <a:rPr lang="en-US" sz="3000" b="1" dirty="0" smtClean="0">
                <a:solidFill>
                  <a:srgbClr val="FF0000"/>
                </a:solidFill>
              </a:rPr>
              <a:t>15  If any man’s work shall be burned, he shall suffer loss: but he himself shall be saved; yet so as by fire.</a:t>
            </a:r>
          </a:p>
          <a:p>
            <a:pPr algn="just"/>
            <a:r>
              <a:rPr lang="en-US" sz="3000" b="1" dirty="0" smtClean="0">
                <a:solidFill>
                  <a:srgbClr val="FF0000"/>
                </a:solidFill>
              </a:rPr>
              <a:t>16  </a:t>
            </a:r>
            <a:r>
              <a:rPr lang="en-US" sz="3000" b="1" u="sng" dirty="0" smtClean="0">
                <a:solidFill>
                  <a:srgbClr val="FF0000"/>
                </a:solidFill>
              </a:rPr>
              <a:t>Know ye not that ye are the temple of God, and that the Spirit of God dwelleth in you</a:t>
            </a:r>
            <a:r>
              <a:rPr lang="en-US" sz="3000" b="1" dirty="0" smtClean="0">
                <a:solidFill>
                  <a:srgbClr val="FF0000"/>
                </a:solidFill>
              </a:rPr>
              <a:t>?</a:t>
            </a:r>
          </a:p>
          <a:p>
            <a:pPr algn="just"/>
            <a:r>
              <a:rPr lang="en-US" sz="3000" b="1" dirty="0" smtClean="0">
                <a:solidFill>
                  <a:srgbClr val="FF0000"/>
                </a:solidFill>
              </a:rPr>
              <a:t>17  If any man defile the temple of God, him shall God destroy; for the temple of God is holy, which temple ye are.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 Corinthians 3:14-17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Greater glory is found by the small context.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Words “more sure” take on greater value when compared to God’s voice!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II Peter 1:16-21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323987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000" b="1" dirty="0" smtClean="0">
                <a:solidFill>
                  <a:srgbClr val="FF0000"/>
                </a:solidFill>
              </a:rPr>
              <a:t>We have also a </a:t>
            </a:r>
            <a:r>
              <a:rPr lang="en-US" sz="3000" b="1" u="sng" dirty="0" smtClean="0">
                <a:solidFill>
                  <a:srgbClr val="FF0000"/>
                </a:solidFill>
              </a:rPr>
              <a:t>more sure word of prophecy</a:t>
            </a:r>
            <a:r>
              <a:rPr lang="en-US" sz="3000" b="1" dirty="0" smtClean="0">
                <a:solidFill>
                  <a:srgbClr val="FF0000"/>
                </a:solidFill>
              </a:rPr>
              <a:t>; whereunto ye do well that ye take heed, as unto a light that shineth in a dark place, until the day dawn, and the day star arise in your hearts: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Charity is greater when seen as more excellent than being an apostle.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 (I Cor 12:28-31)</a:t>
            </a:r>
            <a:endParaRPr lang="en-US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Paul used “therefore” and “Amen” to create useful divisions and focused emphasis.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 (Romans 12:1-2; Eph 4:1)</a:t>
            </a:r>
            <a:endParaRPr lang="en-US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There are no contradictions in the Bible.</a:t>
            </a:r>
          </a:p>
          <a:p>
            <a:pPr algn="ctr"/>
            <a:endParaRPr lang="en-US" sz="30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All verses are reconciled to fit the whole.</a:t>
            </a:r>
          </a:p>
          <a:p>
            <a:pPr algn="ctr"/>
            <a:endParaRPr lang="en-US" sz="30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There can be no private interpretations.</a:t>
            </a:r>
          </a:p>
          <a:p>
            <a:pPr algn="ctr"/>
            <a:endParaRPr lang="en-US" sz="30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The whole Bible teaches one body of truth.</a:t>
            </a:r>
          </a:p>
          <a:p>
            <a:pPr algn="ctr"/>
            <a:endParaRPr lang="en-US" sz="30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We first get rid of what it does not mean.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Pronouns and antecedents are related by small context.</a:t>
            </a:r>
          </a:p>
          <a:p>
            <a:pPr algn="ctr"/>
            <a:endParaRPr lang="en-US" sz="2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185214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Thou through thy commandments hast made me wiser than mine enemies: for </a:t>
            </a:r>
            <a:r>
              <a:rPr lang="en-US" sz="3200" b="1" u="sng" dirty="0" smtClean="0">
                <a:solidFill>
                  <a:srgbClr val="FF0000"/>
                </a:solidFill>
              </a:rPr>
              <a:t>they are ever with me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119:98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4154984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35  And did eat up all the herbs in </a:t>
            </a:r>
            <a:r>
              <a:rPr lang="en-US" sz="3200" b="1" u="sng" dirty="0" smtClean="0">
                <a:solidFill>
                  <a:srgbClr val="FF0000"/>
                </a:solidFill>
              </a:rPr>
              <a:t>their</a:t>
            </a:r>
            <a:r>
              <a:rPr lang="en-US" sz="3200" b="1" dirty="0" smtClean="0">
                <a:solidFill>
                  <a:srgbClr val="FF0000"/>
                </a:solidFill>
              </a:rPr>
              <a:t> land, and devoured the fruit of </a:t>
            </a:r>
            <a:r>
              <a:rPr lang="en-US" sz="3200" b="1" u="sng" dirty="0" smtClean="0">
                <a:solidFill>
                  <a:srgbClr val="FF0000"/>
                </a:solidFill>
              </a:rPr>
              <a:t>their</a:t>
            </a:r>
            <a:r>
              <a:rPr lang="en-US" sz="3200" b="1" dirty="0" smtClean="0">
                <a:solidFill>
                  <a:srgbClr val="FF0000"/>
                </a:solidFill>
              </a:rPr>
              <a:t> ground.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36  He smote also all the firstborn in </a:t>
            </a:r>
            <a:r>
              <a:rPr lang="en-US" sz="3200" b="1" u="sng" dirty="0" smtClean="0">
                <a:solidFill>
                  <a:srgbClr val="FF0000"/>
                </a:solidFill>
              </a:rPr>
              <a:t>their</a:t>
            </a:r>
            <a:r>
              <a:rPr lang="en-US" sz="3200" b="1" dirty="0" smtClean="0">
                <a:solidFill>
                  <a:srgbClr val="FF0000"/>
                </a:solidFill>
              </a:rPr>
              <a:t> land, the chief of all </a:t>
            </a:r>
            <a:r>
              <a:rPr lang="en-US" sz="3200" b="1" u="sng" dirty="0" smtClean="0">
                <a:solidFill>
                  <a:srgbClr val="FF0000"/>
                </a:solidFill>
              </a:rPr>
              <a:t>their</a:t>
            </a:r>
            <a:r>
              <a:rPr lang="en-US" sz="3200" b="1" dirty="0" smtClean="0">
                <a:solidFill>
                  <a:srgbClr val="FF0000"/>
                </a:solidFill>
              </a:rPr>
              <a:t> strength.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37  He brought </a:t>
            </a:r>
            <a:r>
              <a:rPr lang="en-US" sz="3200" b="1" u="sng" dirty="0" smtClean="0">
                <a:solidFill>
                  <a:srgbClr val="FF0000"/>
                </a:solidFill>
              </a:rPr>
              <a:t>them</a:t>
            </a:r>
            <a:r>
              <a:rPr lang="en-US" sz="3200" b="1" dirty="0" smtClean="0">
                <a:solidFill>
                  <a:srgbClr val="FF0000"/>
                </a:solidFill>
              </a:rPr>
              <a:t> forth also with silver and gold: and there was not one feeble person among </a:t>
            </a:r>
            <a:r>
              <a:rPr lang="en-US" sz="3200" b="1" u="sng" dirty="0" smtClean="0">
                <a:solidFill>
                  <a:srgbClr val="FF0000"/>
                </a:solidFill>
              </a:rPr>
              <a:t>their</a:t>
            </a:r>
            <a:r>
              <a:rPr lang="en-US" sz="3200" b="1" dirty="0" smtClean="0">
                <a:solidFill>
                  <a:srgbClr val="FF0000"/>
                </a:solidFill>
              </a:rPr>
              <a:t> tribes.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105:35-37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677656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85  The proud have digged pits for me, which are not after thy law.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86  All thy commandments are faithful: </a:t>
            </a:r>
            <a:r>
              <a:rPr lang="en-US" sz="3200" b="1" u="sng" dirty="0" smtClean="0">
                <a:solidFill>
                  <a:srgbClr val="FF0000"/>
                </a:solidFill>
              </a:rPr>
              <a:t>they persecute me wrongfully</a:t>
            </a:r>
            <a:r>
              <a:rPr lang="en-US" sz="3200" b="1" dirty="0" smtClean="0">
                <a:solidFill>
                  <a:srgbClr val="FF0000"/>
                </a:solidFill>
              </a:rPr>
              <a:t>; help thou me.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119:85-86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Strange uses of names / things are in the small context.</a:t>
            </a:r>
          </a:p>
          <a:p>
            <a:pPr algn="ctr"/>
            <a:endParaRPr lang="en-US" sz="2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185214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For if </a:t>
            </a:r>
            <a:r>
              <a:rPr lang="en-US" sz="3200" b="1" u="sng" dirty="0" smtClean="0">
                <a:solidFill>
                  <a:srgbClr val="FF0000"/>
                </a:solidFill>
              </a:rPr>
              <a:t>Jesus</a:t>
            </a:r>
            <a:r>
              <a:rPr lang="en-US" sz="3200" b="1" dirty="0" smtClean="0">
                <a:solidFill>
                  <a:srgbClr val="FF0000"/>
                </a:solidFill>
              </a:rPr>
              <a:t> had given them rest, then would he not afterward have spoken of another day.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Hebrews 4:8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1692771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This is the generation of them that seek him, that seek thy face, </a:t>
            </a:r>
            <a:r>
              <a:rPr lang="en-US" sz="3200" b="1" u="sng" dirty="0" smtClean="0">
                <a:solidFill>
                  <a:srgbClr val="FF0000"/>
                </a:solidFill>
              </a:rPr>
              <a:t>O Jacob</a:t>
            </a:r>
            <a:r>
              <a:rPr lang="en-US" sz="3200" b="1" dirty="0" smtClean="0">
                <a:solidFill>
                  <a:srgbClr val="FF0000"/>
                </a:solidFill>
              </a:rPr>
              <a:t>. Selah.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24:6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Afterward shall the children of Israel return, and seek the LORD their God, and </a:t>
            </a:r>
            <a:r>
              <a:rPr lang="en-US" sz="3200" b="1" u="sng" dirty="0" smtClean="0">
                <a:solidFill>
                  <a:srgbClr val="FF0000"/>
                </a:solidFill>
              </a:rPr>
              <a:t>David their king</a:t>
            </a:r>
            <a:r>
              <a:rPr lang="en-US" sz="3200" b="1" dirty="0" smtClean="0">
                <a:solidFill>
                  <a:srgbClr val="FF0000"/>
                </a:solidFill>
              </a:rPr>
              <a:t>; and shall fear the LORD and his goodness in the latter days.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Hosea 3:5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Prophetic perspective is the verb tense of quoted matter.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97031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And it shall come to pass in the last days, saith God, </a:t>
            </a:r>
            <a:r>
              <a:rPr lang="en-US" sz="3200" b="1" u="sng" dirty="0" smtClean="0">
                <a:solidFill>
                  <a:srgbClr val="FF0000"/>
                </a:solidFill>
              </a:rPr>
              <a:t>I will pour out of my Spirit upon all flesh</a:t>
            </a:r>
            <a:r>
              <a:rPr lang="en-US" sz="3200" b="1" dirty="0" smtClean="0">
                <a:solidFill>
                  <a:srgbClr val="FF0000"/>
                </a:solidFill>
              </a:rPr>
              <a:t>: and your sons and your daughters shall prophesy, and your young men shall see visions, and your old men shall dream dreams: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Acts 2:17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7620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We are slaves to </a:t>
            </a:r>
            <a:r>
              <a:rPr lang="en-US" sz="3600" b="1" u="sng" dirty="0" smtClean="0">
                <a:solidFill>
                  <a:schemeClr val="bg1"/>
                </a:solidFill>
              </a:rPr>
              <a:t>context</a:t>
            </a:r>
            <a:r>
              <a:rPr lang="en-US" sz="3600" b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endParaRPr lang="en-US" sz="2000" b="1" dirty="0">
              <a:solidFill>
                <a:schemeClr val="bg1"/>
              </a:solidFill>
            </a:endParaRPr>
          </a:p>
          <a:p>
            <a:pPr algn="ctr"/>
            <a:r>
              <a:rPr lang="en-US" sz="3400" b="1" dirty="0" smtClean="0">
                <a:solidFill>
                  <a:schemeClr val="bg1"/>
                </a:solidFill>
              </a:rPr>
              <a:t>We must serve this master.</a:t>
            </a: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r>
              <a:rPr lang="en-US" sz="2400" b="1" i="1" dirty="0" smtClean="0">
                <a:solidFill>
                  <a:srgbClr val="7030A0"/>
                </a:solidFill>
              </a:rPr>
              <a:t>“I beat my wife last night.”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After this I will return, and </a:t>
            </a:r>
            <a:r>
              <a:rPr lang="en-US" sz="3200" b="1" u="sng" dirty="0" smtClean="0">
                <a:solidFill>
                  <a:srgbClr val="FF0000"/>
                </a:solidFill>
              </a:rPr>
              <a:t>will build again the tabernacle of David</a:t>
            </a:r>
            <a:r>
              <a:rPr lang="en-US" sz="3200" b="1" dirty="0" smtClean="0">
                <a:solidFill>
                  <a:srgbClr val="FF0000"/>
                </a:solidFill>
              </a:rPr>
              <a:t>, which is fallen down; and I will build again the ruins thereof, and I will set it up: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Acts 15:16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Whose voice then shook the earth: but now he hath promised, saying, </a:t>
            </a:r>
            <a:r>
              <a:rPr lang="en-US" sz="3200" b="1" u="sng" dirty="0" smtClean="0">
                <a:solidFill>
                  <a:srgbClr val="FF0000"/>
                </a:solidFill>
              </a:rPr>
              <a:t>Yet once more I shake not the earth only, but also heaven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Hebrews 12:26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Context sets grammar and </a:t>
            </a:r>
            <a:r>
              <a:rPr lang="en-US" sz="3900" b="1" dirty="0" smtClean="0">
                <a:solidFill>
                  <a:schemeClr val="bg1"/>
                </a:solidFill>
                <a:cs typeface="Aharoni" pitchFamily="2" charset="-79"/>
              </a:rPr>
              <a:t>word meanings.</a:t>
            </a:r>
          </a:p>
          <a:p>
            <a:pPr algn="ctr"/>
            <a:endParaRPr lang="en-US" sz="39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47787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But woe unto you, Pharisees! for ye tithe mint and rue and all manner of herbs, and pass over judgment </a:t>
            </a:r>
            <a:r>
              <a:rPr lang="en-US" sz="3200" b="1" u="sng" dirty="0" smtClean="0">
                <a:solidFill>
                  <a:srgbClr val="FF0000"/>
                </a:solidFill>
              </a:rPr>
              <a:t>and the love of God</a:t>
            </a:r>
            <a:r>
              <a:rPr lang="en-US" sz="3200" b="1" dirty="0" smtClean="0">
                <a:solidFill>
                  <a:srgbClr val="FF0000"/>
                </a:solidFill>
              </a:rPr>
              <a:t>: these ought ye to have done, and not to leave the other undone.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Luke 11:42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00054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Whoso findeth </a:t>
            </a:r>
            <a:r>
              <a:rPr lang="en-US" sz="3200" b="1" u="sng" dirty="0" smtClean="0">
                <a:solidFill>
                  <a:srgbClr val="FF0000"/>
                </a:solidFill>
              </a:rPr>
              <a:t>a wife</a:t>
            </a:r>
            <a:r>
              <a:rPr lang="en-US" sz="3200" b="1" dirty="0" smtClean="0">
                <a:solidFill>
                  <a:srgbClr val="FF0000"/>
                </a:solidFill>
              </a:rPr>
              <a:t> findeth a good thing, and obtaineth favour of the LORD.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Proverbs 18:22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The sense of scripture needs the small context</a:t>
            </a:r>
            <a:r>
              <a:rPr lang="en-US" sz="3900" b="1" dirty="0" smtClean="0">
                <a:solidFill>
                  <a:schemeClr val="bg1"/>
                </a:solidFill>
                <a:cs typeface="Aharoni" pitchFamily="2" charset="-79"/>
              </a:rPr>
              <a:t>.</a:t>
            </a:r>
          </a:p>
          <a:p>
            <a:pPr algn="ctr"/>
            <a:endParaRPr lang="en-US" sz="39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47787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Thou shalt not bring the hire of a whore, or </a:t>
            </a:r>
            <a:r>
              <a:rPr lang="en-US" sz="3200" b="1" u="sng" dirty="0" smtClean="0">
                <a:solidFill>
                  <a:srgbClr val="FF0000"/>
                </a:solidFill>
              </a:rPr>
              <a:t>the price of a dog</a:t>
            </a:r>
            <a:r>
              <a:rPr lang="en-US" sz="3200" b="1" dirty="0" smtClean="0">
                <a:solidFill>
                  <a:srgbClr val="FF0000"/>
                </a:solidFill>
              </a:rPr>
              <a:t>, into the house of the LORD thy God for any vow: for even both these are abomination unto the LORD thy God.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Deuteronomy 23:18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495520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17  There shall be no whore of the daughters of Israel, </a:t>
            </a:r>
            <a:r>
              <a:rPr lang="en-US" sz="3200" b="1" u="sng" dirty="0" smtClean="0">
                <a:solidFill>
                  <a:srgbClr val="FF0000"/>
                </a:solidFill>
              </a:rPr>
              <a:t>nor a sodomite</a:t>
            </a:r>
            <a:r>
              <a:rPr lang="en-US" sz="3200" b="1" dirty="0" smtClean="0">
                <a:solidFill>
                  <a:srgbClr val="FF0000"/>
                </a:solidFill>
              </a:rPr>
              <a:t> of the sons of Israel.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18  Thou shalt not bring the hire of a whore, or </a:t>
            </a:r>
            <a:r>
              <a:rPr lang="en-US" sz="3200" b="1" u="sng" dirty="0" smtClean="0">
                <a:solidFill>
                  <a:srgbClr val="FF0000"/>
                </a:solidFill>
              </a:rPr>
              <a:t>the price of a dog</a:t>
            </a:r>
            <a:r>
              <a:rPr lang="en-US" sz="3200" b="1" dirty="0" smtClean="0">
                <a:solidFill>
                  <a:srgbClr val="FF0000"/>
                </a:solidFill>
              </a:rPr>
              <a:t>, into the house of the LORD thy God for any vow: for even both these are abomination unto the LORD thy God.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Deuteronomy 23:17-18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00054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I made a covenant with mine eyes; why then </a:t>
            </a:r>
            <a:r>
              <a:rPr lang="en-US" sz="3200" b="1" u="sng" dirty="0" smtClean="0">
                <a:solidFill>
                  <a:srgbClr val="FF0000"/>
                </a:solidFill>
              </a:rPr>
              <a:t>should I think upon a maid</a:t>
            </a:r>
            <a:r>
              <a:rPr lang="en-US" sz="3200" b="1" dirty="0" smtClean="0">
                <a:solidFill>
                  <a:srgbClr val="FF0000"/>
                </a:solidFill>
              </a:rPr>
              <a:t>?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Job 31:1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446276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9 If mine heart have been </a:t>
            </a:r>
            <a:r>
              <a:rPr lang="en-US" sz="3200" b="1" u="sng" dirty="0" smtClean="0">
                <a:solidFill>
                  <a:srgbClr val="FF0000"/>
                </a:solidFill>
              </a:rPr>
              <a:t>deceived by a woman</a:t>
            </a:r>
            <a:r>
              <a:rPr lang="en-US" sz="3200" b="1" dirty="0" smtClean="0">
                <a:solidFill>
                  <a:srgbClr val="FF0000"/>
                </a:solidFill>
              </a:rPr>
              <a:t>, or if I have laid wait at my neighbour’s door;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10  </a:t>
            </a:r>
            <a:r>
              <a:rPr lang="en-US" sz="3200" b="1" u="sng" dirty="0" smtClean="0">
                <a:solidFill>
                  <a:srgbClr val="FF0000"/>
                </a:solidFill>
              </a:rPr>
              <a:t>Then let my wife grind unto another</a:t>
            </a:r>
            <a:r>
              <a:rPr lang="en-US" sz="3200" b="1" dirty="0" smtClean="0">
                <a:solidFill>
                  <a:srgbClr val="FF0000"/>
                </a:solidFill>
              </a:rPr>
              <a:t>, and let others bow down upon her.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11  For </a:t>
            </a:r>
            <a:r>
              <a:rPr lang="en-US" sz="3200" b="1" u="sng" dirty="0" smtClean="0">
                <a:solidFill>
                  <a:srgbClr val="FF0000"/>
                </a:solidFill>
              </a:rPr>
              <a:t>this is an heinous crime</a:t>
            </a:r>
            <a:r>
              <a:rPr lang="en-US" sz="3200" b="1" dirty="0" smtClean="0">
                <a:solidFill>
                  <a:srgbClr val="FF0000"/>
                </a:solidFill>
              </a:rPr>
              <a:t>; yea, it is an iniquity to be punished by the judges.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Job 31:9-11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450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 l="17250" r="19750"/>
          <a:stretch>
            <a:fillRect/>
          </a:stretch>
        </p:blipFill>
        <p:spPr bwMode="auto">
          <a:xfrm>
            <a:off x="731520" y="1074420"/>
            <a:ext cx="7680960" cy="47091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446276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19  What? know ye not that </a:t>
            </a:r>
            <a:r>
              <a:rPr lang="en-US" sz="3200" b="1" u="sng" dirty="0" smtClean="0">
                <a:solidFill>
                  <a:srgbClr val="FF0000"/>
                </a:solidFill>
              </a:rPr>
              <a:t>your body is the temple of the Holy Ghost</a:t>
            </a:r>
            <a:r>
              <a:rPr lang="en-US" sz="3200" b="1" dirty="0" smtClean="0">
                <a:solidFill>
                  <a:srgbClr val="FF0000"/>
                </a:solidFill>
              </a:rPr>
              <a:t> which is in you, which ye have of God, and ye are not your own?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20  For ye are bought with a price: </a:t>
            </a:r>
            <a:r>
              <a:rPr lang="en-US" sz="3200" b="1" u="sng" dirty="0" smtClean="0">
                <a:solidFill>
                  <a:srgbClr val="FF0000"/>
                </a:solidFill>
              </a:rPr>
              <a:t>therefore glorify God in your body</a:t>
            </a:r>
            <a:r>
              <a:rPr lang="en-US" sz="3200" b="1" dirty="0" smtClean="0">
                <a:solidFill>
                  <a:srgbClr val="FF0000"/>
                </a:solidFill>
              </a:rPr>
              <a:t>, and in your spirit, which are God’s.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 Corinthians 6:19-20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Praise him with the timbrel and dance: praise him with stringed instruments and </a:t>
            </a:r>
            <a:r>
              <a:rPr lang="en-US" sz="3200" b="1" u="sng" dirty="0" smtClean="0">
                <a:solidFill>
                  <a:srgbClr val="FF0000"/>
                </a:solidFill>
              </a:rPr>
              <a:t>organs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150:4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44764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9  Behold, </a:t>
            </a:r>
            <a:r>
              <a:rPr lang="en-US" sz="3200" b="1" u="sng" dirty="0" smtClean="0">
                <a:solidFill>
                  <a:srgbClr val="FF0000"/>
                </a:solidFill>
              </a:rPr>
              <a:t>the day of the LORD</a:t>
            </a:r>
            <a:r>
              <a:rPr lang="en-US" sz="3200" b="1" dirty="0" smtClean="0">
                <a:solidFill>
                  <a:srgbClr val="FF0000"/>
                </a:solidFill>
              </a:rPr>
              <a:t> cometh, cruel both with wrath and fierce anger, to lay the land desolate: and he shall destroy the sinners thereof out of it.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10 For the stars of heaven and the constellations thereof shall not give their light: the sun shall be darkened in his going forth, and the moon shall not cause her light to shine.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Isaiah 13:9-10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00054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But he that shall </a:t>
            </a:r>
            <a:r>
              <a:rPr lang="en-US" sz="3200" b="1" u="sng" dirty="0" smtClean="0">
                <a:solidFill>
                  <a:srgbClr val="FF0000"/>
                </a:solidFill>
              </a:rPr>
              <a:t>endure unto the end</a:t>
            </a:r>
            <a:r>
              <a:rPr lang="en-US" sz="3200" b="1" dirty="0" smtClean="0">
                <a:solidFill>
                  <a:srgbClr val="FF0000"/>
                </a:solidFill>
              </a:rPr>
              <a:t>, the same shall be saved.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Matthew 24:13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47787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The Lord is not slack concerning his promise, as some men count slackness; but is longsuffering to us-ward, </a:t>
            </a:r>
            <a:r>
              <a:rPr lang="en-US" sz="3200" b="1" u="sng" dirty="0" smtClean="0">
                <a:solidFill>
                  <a:srgbClr val="FF0000"/>
                </a:solidFill>
              </a:rPr>
              <a:t>not willing that any should perish, but that all should come to repentance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3:9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For lots more on the second rule of Bible study, go here:</a:t>
            </a:r>
          </a:p>
          <a:p>
            <a:pPr algn="ctr"/>
            <a:endParaRPr lang="en-US" sz="40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2000" b="1" i="1" dirty="0" smtClean="0">
                <a:solidFill>
                  <a:schemeClr val="bg1"/>
                </a:solidFill>
                <a:hlinkClick r:id="rId2"/>
              </a:rPr>
              <a:t>http://www.letgodbetrue.com/pdf/slaves-to-context.pdf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What about John 8:7?</a:t>
            </a:r>
            <a:endParaRPr lang="en-US" sz="3900" b="1" dirty="0" smtClean="0">
              <a:solidFill>
                <a:schemeClr val="bg1"/>
              </a:solidFill>
              <a:cs typeface="Aharoni" pitchFamily="2" charset="-79"/>
            </a:endParaRPr>
          </a:p>
          <a:p>
            <a:pPr algn="ctr"/>
            <a:endParaRPr lang="en-US" sz="39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So when they continued asking him, he lifted up himself, and said unto them, </a:t>
            </a:r>
            <a:r>
              <a:rPr lang="en-US" sz="3200" b="1" u="sng" dirty="0" smtClean="0">
                <a:solidFill>
                  <a:srgbClr val="FF0000"/>
                </a:solidFill>
              </a:rPr>
              <a:t>He that is without sin among you</a:t>
            </a:r>
            <a:r>
              <a:rPr lang="en-US" sz="3200" b="1" dirty="0" smtClean="0">
                <a:solidFill>
                  <a:srgbClr val="FF0000"/>
                </a:solidFill>
              </a:rPr>
              <a:t>, let him first cast a stone at her.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John 8:7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It cannot mean what most everyone says it means by the large context of Rule #1.</a:t>
            </a:r>
            <a:endParaRPr lang="en-US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It means without sin against due process </a:t>
            </a:r>
            <a:r>
              <a:rPr lang="en-US" sz="3900" b="1" dirty="0" smtClean="0">
                <a:solidFill>
                  <a:schemeClr val="bg1"/>
                </a:solidFill>
              </a:rPr>
              <a:t>for capital punishment </a:t>
            </a:r>
            <a:r>
              <a:rPr lang="en-US" sz="4000" b="1" dirty="0" smtClean="0">
                <a:solidFill>
                  <a:schemeClr val="bg1"/>
                </a:solidFill>
              </a:rPr>
              <a:t>by </a:t>
            </a:r>
            <a:r>
              <a:rPr lang="en-US" sz="4000" b="1" i="1" dirty="0" smtClean="0">
                <a:solidFill>
                  <a:schemeClr val="bg1"/>
                </a:solidFill>
              </a:rPr>
              <a:t>who, whom, when, </a:t>
            </a:r>
            <a:r>
              <a:rPr lang="en-US" sz="4000" b="1" dirty="0" smtClean="0">
                <a:solidFill>
                  <a:schemeClr val="bg1"/>
                </a:solidFill>
              </a:rPr>
              <a:t>and </a:t>
            </a:r>
            <a:r>
              <a:rPr lang="en-US" sz="4000" b="1" i="1" dirty="0" smtClean="0">
                <a:solidFill>
                  <a:schemeClr val="bg1"/>
                </a:solidFill>
              </a:rPr>
              <a:t>why</a:t>
            </a:r>
            <a:r>
              <a:rPr lang="en-US" sz="4000" b="1" dirty="0" smtClean="0">
                <a:solidFill>
                  <a:schemeClr val="bg1"/>
                </a:solidFill>
              </a:rPr>
              <a:t> of the small context of Rule #2.</a:t>
            </a:r>
            <a:endParaRPr lang="en-US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 love being a slave to context, and I need you to also love it!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So when they continued asking him, he lifted up himself, and said unto them, </a:t>
            </a:r>
            <a:r>
              <a:rPr lang="en-US" sz="3200" b="1" u="sng" dirty="0" smtClean="0">
                <a:solidFill>
                  <a:srgbClr val="FF0000"/>
                </a:solidFill>
              </a:rPr>
              <a:t>He that is without sin among you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</a:rPr>
              <a:t>IN THIS LEGAL MATTER, </a:t>
            </a:r>
            <a:r>
              <a:rPr lang="en-US" sz="3200" b="1" dirty="0" smtClean="0">
                <a:solidFill>
                  <a:srgbClr val="FF0000"/>
                </a:solidFill>
              </a:rPr>
              <a:t>let him first cast a stone at her.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John 8:7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So when they continued asking him, he lifted up himself, and said unto them, </a:t>
            </a:r>
            <a:r>
              <a:rPr lang="en-US" sz="3200" b="1" u="sng" dirty="0" smtClean="0">
                <a:solidFill>
                  <a:srgbClr val="FF0000"/>
                </a:solidFill>
              </a:rPr>
              <a:t>He that is without sin among you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</a:rPr>
              <a:t>IN THIS CAPITAL CHARGE, </a:t>
            </a:r>
            <a:r>
              <a:rPr lang="en-US" sz="3200" b="1" dirty="0" smtClean="0">
                <a:solidFill>
                  <a:srgbClr val="FF0000"/>
                </a:solidFill>
              </a:rPr>
              <a:t>let him first cast a stone at her.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John 8:7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What about John 9:3?</a:t>
            </a:r>
            <a:endParaRPr lang="en-US" sz="3900" b="1" dirty="0" smtClean="0">
              <a:solidFill>
                <a:schemeClr val="bg1"/>
              </a:solidFill>
              <a:cs typeface="Aharoni" pitchFamily="2" charset="-79"/>
            </a:endParaRPr>
          </a:p>
          <a:p>
            <a:pPr algn="ctr"/>
            <a:endParaRPr lang="en-US" sz="39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Jesus answered, </a:t>
            </a:r>
            <a:r>
              <a:rPr lang="en-US" sz="3200" b="1" u="sng" dirty="0" smtClean="0">
                <a:solidFill>
                  <a:srgbClr val="FF0000"/>
                </a:solidFill>
              </a:rPr>
              <a:t>Neither hath this man sinned, nor his parents</a:t>
            </a:r>
            <a:r>
              <a:rPr lang="en-US" sz="3200" b="1" dirty="0" smtClean="0">
                <a:solidFill>
                  <a:srgbClr val="FF0000"/>
                </a:solidFill>
              </a:rPr>
              <a:t>: but that the works of God should be made manifest in him.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John 9:3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It cannot mean what it sounds like it means by the large context of Rule #1.</a:t>
            </a:r>
            <a:endParaRPr lang="en-US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It means the man born blind was not born that way due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to his sins or his parents’ sins.</a:t>
            </a:r>
            <a:endParaRPr lang="en-US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97031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 And his disciples asked him, saying, Master, who did sin, this man, or his parents, </a:t>
            </a:r>
            <a:r>
              <a:rPr lang="en-US" sz="3200" b="1" u="sng" dirty="0" smtClean="0">
                <a:solidFill>
                  <a:srgbClr val="FF0000"/>
                </a:solidFill>
              </a:rPr>
              <a:t>that he was born blind</a:t>
            </a:r>
            <a:r>
              <a:rPr lang="en-US" sz="3200" b="1" dirty="0" smtClean="0">
                <a:solidFill>
                  <a:srgbClr val="FF0000"/>
                </a:solidFill>
              </a:rPr>
              <a:t>?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3  Jesus answered, Neither hath this man sinned, nor his parents: but that the works of God should be made manifest in him.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John 9:2-3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We first get rid of what a verse does not mean.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We then find what it does mean by rules like context.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</a:rPr>
              <a:t>We Are Bible Christians … Four Ways!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2900" b="1" i="1" dirty="0" smtClean="0">
                <a:solidFill>
                  <a:schemeClr val="bg1"/>
                </a:solidFill>
              </a:rPr>
              <a:t>We believe what it claims about its </a:t>
            </a:r>
            <a:r>
              <a:rPr lang="en-US" sz="2900" b="1" i="1" u="sng" dirty="0" smtClean="0">
                <a:solidFill>
                  <a:schemeClr val="bg1"/>
                </a:solidFill>
              </a:rPr>
              <a:t>inspiration</a:t>
            </a:r>
            <a:r>
              <a:rPr lang="en-US" sz="2900" b="1" i="1" dirty="0" smtClean="0">
                <a:solidFill>
                  <a:schemeClr val="bg1"/>
                </a:solidFill>
              </a:rPr>
              <a:t>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believe 66 books of the KJV by </a:t>
            </a:r>
            <a:r>
              <a:rPr lang="en-US" sz="3000" b="1" i="1" u="sng" dirty="0" smtClean="0">
                <a:solidFill>
                  <a:schemeClr val="bg1"/>
                </a:solidFill>
              </a:rPr>
              <a:t>canonicity</a:t>
            </a:r>
            <a:r>
              <a:rPr lang="en-US" sz="3000" b="1" i="1" dirty="0" smtClean="0">
                <a:solidFill>
                  <a:schemeClr val="bg1"/>
                </a:solidFill>
              </a:rPr>
              <a:t>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believe word-level truth by </a:t>
            </a:r>
            <a:r>
              <a:rPr lang="en-US" sz="3000" b="1" i="1" u="sng" dirty="0" smtClean="0">
                <a:solidFill>
                  <a:schemeClr val="bg1"/>
                </a:solidFill>
              </a:rPr>
              <a:t>preservation</a:t>
            </a:r>
            <a:r>
              <a:rPr lang="en-US" sz="3000" b="1" i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give the sense by its rules of </a:t>
            </a:r>
            <a:r>
              <a:rPr lang="en-US" sz="3000" b="1" i="1" u="sng" dirty="0" smtClean="0">
                <a:solidFill>
                  <a:schemeClr val="bg1"/>
                </a:solidFill>
              </a:rPr>
              <a:t>interpretation</a:t>
            </a:r>
            <a:r>
              <a:rPr lang="en-US" sz="3000" b="1" i="1" dirty="0" smtClean="0">
                <a:solidFill>
                  <a:schemeClr val="bg1"/>
                </a:solidFill>
              </a:rPr>
              <a:t>. </a:t>
            </a:r>
          </a:p>
          <a:p>
            <a:pPr algn="ctr"/>
            <a:endParaRPr lang="en-US" sz="30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498" name="Picture 2" descr="Image result for charlton heston row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123950"/>
            <a:ext cx="7924800" cy="46101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For Further Study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Knowing Scripture … </a:t>
            </a:r>
            <a:r>
              <a:rPr lang="en-US" sz="1400" b="1" dirty="0" smtClean="0">
                <a:hlinkClick r:id="rId2"/>
              </a:rPr>
              <a:t>http://www.letgodbetrue.com/bible/scripture/knowing-the-scriptures.php</a:t>
            </a:r>
            <a:r>
              <a:rPr lang="en-US" sz="11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Slaves to Context … </a:t>
            </a:r>
            <a:r>
              <a:rPr lang="en-US" sz="1400" b="1" dirty="0" smtClean="0">
                <a:hlinkClick r:id="rId3"/>
              </a:rPr>
              <a:t>http://www.letgodbetrue.com/pdf/slaves-to-context.pdf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Hermeneutics (#1 Slides) … </a:t>
            </a:r>
            <a:r>
              <a:rPr lang="en-US" sz="1400" b="1" dirty="0" smtClean="0">
                <a:hlinkClick r:id="rId4"/>
              </a:rPr>
              <a:t>http://www.letgodbetrue.com/pdf/hermeneutics-lesson-one.pdf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Hermeneutics (#2 Slides) … </a:t>
            </a:r>
            <a:r>
              <a:rPr lang="en-US" sz="1400" b="1" dirty="0" smtClean="0">
                <a:hlinkClick r:id="rId5"/>
              </a:rPr>
              <a:t>http://www.letgodbetrue.com/pdf/hermeneutics-lesson-two.pdf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Hebrews 4:12 (word of God) … </a:t>
            </a:r>
            <a:r>
              <a:rPr lang="en-US" sz="1400" b="1" dirty="0" smtClean="0">
                <a:hlinkClick r:id="rId6"/>
              </a:rPr>
              <a:t>http://www.letgodbetrue.com/questions/word-of-god.php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One Shall Be Taken … </a:t>
            </a:r>
            <a:r>
              <a:rPr lang="en-US" sz="1400" b="1" dirty="0" smtClean="0">
                <a:hlinkClick r:id="rId7"/>
              </a:rPr>
              <a:t>http://www.letgodbetrue.com/bible/prophecy/one-shall-be-taken.php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Genitive Case Phrases … </a:t>
            </a:r>
            <a:r>
              <a:rPr lang="en-US" sz="1400" b="1" dirty="0" smtClean="0">
                <a:hlinkClick r:id="rId8"/>
              </a:rPr>
              <a:t>http://www.letgodbetrue.com/pdf/genitive-case.pdf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Every Word of God … </a:t>
            </a:r>
            <a:r>
              <a:rPr lang="en-US" sz="1400" b="1" dirty="0" smtClean="0">
                <a:hlinkClick r:id="rId9"/>
              </a:rPr>
              <a:t>http://www.letgodbetrue.com/pdf/one-word-arguments-titus.pdf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Salvation Problem Texts … </a:t>
            </a:r>
            <a:r>
              <a:rPr lang="en-US" sz="1100" b="1" dirty="0" smtClean="0">
                <a:hlinkClick r:id="rId10"/>
              </a:rPr>
              <a:t>http://www.letgodbetrue.com/sermons/salvation/salvation-problem-texts/sermon.php</a:t>
            </a:r>
            <a:r>
              <a:rPr lang="en-US" sz="11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Grammar of Regeneration … </a:t>
            </a:r>
            <a:r>
              <a:rPr lang="en-US" sz="1400" b="1" dirty="0" smtClean="0">
                <a:hlinkClick r:id="rId11"/>
              </a:rPr>
              <a:t>http://www.letgodbetrue.com/pdf/grammar-of-regeneration.pdf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endParaRPr lang="en-US" sz="2000" b="1" dirty="0" smtClean="0"/>
          </a:p>
          <a:p>
            <a:pPr algn="ctr">
              <a:buNone/>
            </a:pPr>
            <a:endParaRPr lang="en-US" sz="2000" dirty="0" smtClean="0">
              <a:solidFill>
                <a:srgbClr val="FFFF00"/>
              </a:solidFill>
              <a:hlinkClick r:id="rId12"/>
            </a:endParaRPr>
          </a:p>
          <a:p>
            <a:pPr algn="ctr">
              <a:buNone/>
            </a:pPr>
            <a:endParaRPr lang="en-US" sz="2000" dirty="0" smtClean="0">
              <a:solidFill>
                <a:srgbClr val="FFFF00"/>
              </a:solidFill>
              <a:hlinkClick r:id="rId12"/>
            </a:endParaRPr>
          </a:p>
          <a:p>
            <a:pPr algn="ctr">
              <a:buNone/>
            </a:pPr>
            <a:r>
              <a:rPr lang="en-US" sz="2000" dirty="0" smtClean="0">
                <a:solidFill>
                  <a:srgbClr val="FFFF00"/>
                </a:solidFill>
                <a:hlinkClick r:id="rId12"/>
              </a:rPr>
              <a:t>www.LetGodBeTrue.com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2021</TotalTime>
  <Words>2859</Words>
  <Application>Microsoft Office PowerPoint</Application>
  <PresentationFormat>On-screen Show (4:3)</PresentationFormat>
  <Paragraphs>285</Paragraphs>
  <Slides>90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90</vt:i4>
      </vt:variant>
    </vt:vector>
  </HeadingPairs>
  <TitlesOfParts>
    <vt:vector size="91" baseType="lpstr">
      <vt:lpstr>Office Theme</vt:lpstr>
      <vt:lpstr>Two-Step Bible Study</vt:lpstr>
      <vt:lpstr>Two-Step Bible Study</vt:lpstr>
      <vt:lpstr>Two-Step Bible Study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A Text out of Context Is a Pretext!</vt:lpstr>
      <vt:lpstr>Slide 13</vt:lpstr>
      <vt:lpstr>Slide 14</vt:lpstr>
      <vt:lpstr>A Text out of Context Is a Pretext!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How Do I Remember Context?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For Further Study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715</cp:revision>
  <dcterms:created xsi:type="dcterms:W3CDTF">2017-08-02T11:43:28Z</dcterms:created>
  <dcterms:modified xsi:type="dcterms:W3CDTF">2017-09-22T20:58:58Z</dcterms:modified>
</cp:coreProperties>
</file>