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29" r:id="rId2"/>
    <p:sldId id="630" r:id="rId3"/>
    <p:sldId id="631" r:id="rId4"/>
    <p:sldId id="632" r:id="rId5"/>
    <p:sldId id="633" r:id="rId6"/>
    <p:sldId id="561" r:id="rId7"/>
    <p:sldId id="450" r:id="rId8"/>
    <p:sldId id="589" r:id="rId9"/>
    <p:sldId id="451" r:id="rId10"/>
    <p:sldId id="562" r:id="rId11"/>
    <p:sldId id="565" r:id="rId12"/>
    <p:sldId id="564" r:id="rId13"/>
    <p:sldId id="563" r:id="rId14"/>
    <p:sldId id="566" r:id="rId15"/>
    <p:sldId id="569" r:id="rId16"/>
    <p:sldId id="571" r:id="rId17"/>
    <p:sldId id="570" r:id="rId18"/>
    <p:sldId id="444" r:id="rId19"/>
    <p:sldId id="443" r:id="rId20"/>
    <p:sldId id="446" r:id="rId21"/>
    <p:sldId id="447" r:id="rId22"/>
    <p:sldId id="448" r:id="rId23"/>
    <p:sldId id="500" r:id="rId24"/>
    <p:sldId id="449" r:id="rId25"/>
    <p:sldId id="452" r:id="rId26"/>
    <p:sldId id="453" r:id="rId27"/>
    <p:sldId id="454" r:id="rId28"/>
    <p:sldId id="455" r:id="rId29"/>
    <p:sldId id="456" r:id="rId30"/>
    <p:sldId id="457" r:id="rId31"/>
    <p:sldId id="458" r:id="rId32"/>
    <p:sldId id="459" r:id="rId33"/>
    <p:sldId id="460" r:id="rId34"/>
    <p:sldId id="461" r:id="rId35"/>
    <p:sldId id="462" r:id="rId36"/>
    <p:sldId id="463" r:id="rId37"/>
    <p:sldId id="464" r:id="rId38"/>
    <p:sldId id="465" r:id="rId39"/>
    <p:sldId id="466" r:id="rId40"/>
    <p:sldId id="467" r:id="rId41"/>
    <p:sldId id="468" r:id="rId42"/>
    <p:sldId id="469" r:id="rId43"/>
    <p:sldId id="470" r:id="rId44"/>
    <p:sldId id="471" r:id="rId45"/>
    <p:sldId id="606" r:id="rId46"/>
    <p:sldId id="472" r:id="rId47"/>
    <p:sldId id="607" r:id="rId48"/>
    <p:sldId id="473" r:id="rId49"/>
    <p:sldId id="608" r:id="rId50"/>
    <p:sldId id="474" r:id="rId51"/>
    <p:sldId id="609" r:id="rId52"/>
    <p:sldId id="475" r:id="rId53"/>
    <p:sldId id="477" r:id="rId54"/>
    <p:sldId id="476" r:id="rId55"/>
    <p:sldId id="478" r:id="rId56"/>
    <p:sldId id="479" r:id="rId57"/>
    <p:sldId id="480" r:id="rId58"/>
    <p:sldId id="481" r:id="rId59"/>
    <p:sldId id="482" r:id="rId60"/>
    <p:sldId id="610" r:id="rId61"/>
    <p:sldId id="483" r:id="rId62"/>
    <p:sldId id="611" r:id="rId63"/>
    <p:sldId id="484" r:id="rId64"/>
    <p:sldId id="612" r:id="rId65"/>
    <p:sldId id="485" r:id="rId66"/>
    <p:sldId id="613" r:id="rId67"/>
    <p:sldId id="486" r:id="rId68"/>
    <p:sldId id="614" r:id="rId69"/>
    <p:sldId id="487" r:id="rId70"/>
    <p:sldId id="615" r:id="rId71"/>
    <p:sldId id="488" r:id="rId72"/>
    <p:sldId id="489" r:id="rId73"/>
    <p:sldId id="490" r:id="rId74"/>
    <p:sldId id="491" r:id="rId75"/>
    <p:sldId id="492" r:id="rId76"/>
    <p:sldId id="493" r:id="rId77"/>
    <p:sldId id="494" r:id="rId78"/>
    <p:sldId id="495" r:id="rId79"/>
    <p:sldId id="496" r:id="rId80"/>
    <p:sldId id="499" r:id="rId81"/>
    <p:sldId id="498" r:id="rId82"/>
    <p:sldId id="497" r:id="rId83"/>
    <p:sldId id="501" r:id="rId84"/>
    <p:sldId id="503" r:id="rId85"/>
    <p:sldId id="504" r:id="rId86"/>
    <p:sldId id="505" r:id="rId87"/>
    <p:sldId id="506" r:id="rId88"/>
    <p:sldId id="507" r:id="rId89"/>
    <p:sldId id="600" r:id="rId90"/>
    <p:sldId id="601" r:id="rId91"/>
    <p:sldId id="268" r:id="rId9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6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80684-7140-45FA-898E-1A76EB2515BA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294CD-02F0-485A-81E1-A82816CABD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tgodbetrue.com/bible/scripture/knowing-the-scriptures.php" TargetMode="Externa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etgodbetrue.com/pdf/genitive-case.pdf" TargetMode="External"/><Relationship Id="rId3" Type="http://schemas.openxmlformats.org/officeDocument/2006/relationships/hyperlink" Target="http://www.letgodbetrue.com/pdf/slaves-to-context.pdf" TargetMode="External"/><Relationship Id="rId7" Type="http://schemas.openxmlformats.org/officeDocument/2006/relationships/hyperlink" Target="http://www.letgodbetrue.com/bible/prophecy/one-shall-be-taken.php" TargetMode="External"/><Relationship Id="rId12" Type="http://schemas.openxmlformats.org/officeDocument/2006/relationships/hyperlink" Target="http://www.letgodbetrue.com/" TargetMode="External"/><Relationship Id="rId2" Type="http://schemas.openxmlformats.org/officeDocument/2006/relationships/hyperlink" Target="http://www.letgodbetrue.com/bible/scripture/knowing-the-scriptures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etgodbetrue.com/questions/word-of-god.php" TargetMode="External"/><Relationship Id="rId11" Type="http://schemas.openxmlformats.org/officeDocument/2006/relationships/hyperlink" Target="http://www.letgodbetrue.com/pdf/grammar-of-regeneration.pdf" TargetMode="External"/><Relationship Id="rId5" Type="http://schemas.openxmlformats.org/officeDocument/2006/relationships/hyperlink" Target="http://www.letgodbetrue.com/pdf/hermeneutics-lesson-two.pdf" TargetMode="External"/><Relationship Id="rId10" Type="http://schemas.openxmlformats.org/officeDocument/2006/relationships/hyperlink" Target="http://www.letgodbetrue.com/sermons/salvation/salvation-problem-texts/sermon.php" TargetMode="External"/><Relationship Id="rId4" Type="http://schemas.openxmlformats.org/officeDocument/2006/relationships/hyperlink" Target="http://www.letgodbetrue.com/pdf/hermeneutics-lesson-one.pdf" TargetMode="External"/><Relationship Id="rId9" Type="http://schemas.openxmlformats.org/officeDocument/2006/relationships/hyperlink" Target="http://www.letgodbetrue.com/pdf/one-word-arguments-titu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Two-Step Bible Study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397031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16 </a:t>
            </a:r>
            <a:r>
              <a:rPr lang="en-US" sz="3200" b="1" u="sng" dirty="0" smtClean="0">
                <a:solidFill>
                  <a:srgbClr val="FF0000"/>
                </a:solidFill>
              </a:rPr>
              <a:t>All scripture is given by inspiration of God</a:t>
            </a:r>
            <a:r>
              <a:rPr lang="en-US" sz="3200" b="1" dirty="0" smtClean="0">
                <a:solidFill>
                  <a:srgbClr val="FF0000"/>
                </a:solidFill>
              </a:rPr>
              <a:t>, and is profitable for doctrine, for reproof, for correction, for instruction in righteousness: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17  That the man of God may be perfect, throughly furnished unto all good works.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II Timothy 3:16-17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594008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15  And account that the longsuffering of our Lord is salvation; even as our beloved brother Paul also according to the wisdom given unto him hath written unto you;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16  </a:t>
            </a:r>
            <a:r>
              <a:rPr lang="en-US" sz="3200" b="1" u="sng" dirty="0" smtClean="0">
                <a:solidFill>
                  <a:srgbClr val="FF0000"/>
                </a:solidFill>
              </a:rPr>
              <a:t>As also in all his epistles</a:t>
            </a:r>
            <a:r>
              <a:rPr lang="en-US" sz="3200" b="1" dirty="0" smtClean="0">
                <a:solidFill>
                  <a:srgbClr val="FF0000"/>
                </a:solidFill>
              </a:rPr>
              <a:t>, speaking in them of these things; in which are some things hard to be understood, which they that are unlearned and unstable wrest, </a:t>
            </a:r>
            <a:r>
              <a:rPr lang="en-US" sz="3200" b="1" u="sng" dirty="0" smtClean="0">
                <a:solidFill>
                  <a:srgbClr val="FF0000"/>
                </a:solidFill>
              </a:rPr>
              <a:t>as they do also the other scriptures</a:t>
            </a:r>
            <a:r>
              <a:rPr lang="en-US" sz="3200" b="1" dirty="0" smtClean="0">
                <a:solidFill>
                  <a:srgbClr val="FF0000"/>
                </a:solidFill>
              </a:rPr>
              <a:t>, unto their own destruction.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II Peter 3:15-16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3477875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6  The words of the LORD are pure words: as silver tried in a furnace of earth, purified seven times.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7  Thou shalt keep them, O LORD, </a:t>
            </a:r>
            <a:r>
              <a:rPr lang="en-US" sz="3200" b="1" u="sng" dirty="0" smtClean="0">
                <a:solidFill>
                  <a:srgbClr val="FF0000"/>
                </a:solidFill>
              </a:rPr>
              <a:t>thou shalt preserve them from this generation for ever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Psalm 12:6-7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49299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Study to shew thyself approved unto God, a workman that needeth not to be ashamed, </a:t>
            </a:r>
            <a:r>
              <a:rPr lang="en-US" sz="3200" b="1" u="sng" dirty="0" smtClean="0">
                <a:solidFill>
                  <a:srgbClr val="FF0000"/>
                </a:solidFill>
              </a:rPr>
              <a:t>rightly dividing the word of truth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II Timothy 2:15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600" b="1" i="1" dirty="0" smtClean="0">
                <a:solidFill>
                  <a:schemeClr val="bg1"/>
                </a:solidFill>
              </a:rPr>
              <a:t>We Are Bible Christians … Four Ways!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2900" b="1" i="1" dirty="0" smtClean="0">
                <a:solidFill>
                  <a:schemeClr val="bg1"/>
                </a:solidFill>
              </a:rPr>
              <a:t>We believe what it claims about its </a:t>
            </a:r>
            <a:r>
              <a:rPr lang="en-US" sz="2900" b="1" i="1" u="sng" dirty="0" smtClean="0">
                <a:solidFill>
                  <a:schemeClr val="bg1"/>
                </a:solidFill>
              </a:rPr>
              <a:t>inspiration</a:t>
            </a:r>
            <a:r>
              <a:rPr lang="en-US" sz="2900" b="1" i="1" dirty="0" smtClean="0">
                <a:solidFill>
                  <a:schemeClr val="bg1"/>
                </a:solidFill>
              </a:rPr>
              <a:t>!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We believe 66 books of the KJV by </a:t>
            </a:r>
            <a:r>
              <a:rPr lang="en-US" sz="3000" b="1" i="1" u="sng" dirty="0" smtClean="0">
                <a:solidFill>
                  <a:schemeClr val="bg1"/>
                </a:solidFill>
              </a:rPr>
              <a:t>canonicity</a:t>
            </a:r>
            <a:r>
              <a:rPr lang="en-US" sz="3000" b="1" i="1" dirty="0" smtClean="0">
                <a:solidFill>
                  <a:schemeClr val="bg1"/>
                </a:solidFill>
              </a:rPr>
              <a:t>!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We believe word-level truth by </a:t>
            </a:r>
            <a:r>
              <a:rPr lang="en-US" sz="3000" b="1" i="1" u="sng" dirty="0" smtClean="0">
                <a:solidFill>
                  <a:schemeClr val="bg1"/>
                </a:solidFill>
              </a:rPr>
              <a:t>preservation</a:t>
            </a:r>
            <a:r>
              <a:rPr lang="en-US" sz="3000" b="1" i="1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We give the sense by its rules of </a:t>
            </a:r>
            <a:r>
              <a:rPr lang="en-US" sz="3000" b="1" i="1" u="sng" dirty="0" smtClean="0">
                <a:solidFill>
                  <a:schemeClr val="bg1"/>
                </a:solidFill>
              </a:rPr>
              <a:t>interpretation</a:t>
            </a:r>
            <a:r>
              <a:rPr lang="en-US" sz="3000" b="1" i="1" dirty="0" smtClean="0">
                <a:solidFill>
                  <a:schemeClr val="bg1"/>
                </a:solidFill>
              </a:rPr>
              <a:t>. </a:t>
            </a:r>
          </a:p>
          <a:p>
            <a:pPr algn="ctr"/>
            <a:endParaRPr lang="en-US" sz="30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Our confidence in all four facts of faith are by the power of God!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5447645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17  (As it is written, I have made thee a father of many nations,) before him whom he believed, even God, who quickeneth the dead, and </a:t>
            </a:r>
            <a:r>
              <a:rPr lang="en-US" sz="3200" b="1" u="sng" dirty="0" smtClean="0">
                <a:solidFill>
                  <a:srgbClr val="FF0000"/>
                </a:solidFill>
              </a:rPr>
              <a:t>calleth those things which be not as though they were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18  Who against hope believed in hope, that he might become the father of many nations, </a:t>
            </a:r>
            <a:r>
              <a:rPr lang="en-US" sz="3200" b="1" u="sng" dirty="0" smtClean="0">
                <a:solidFill>
                  <a:srgbClr val="FF0000"/>
                </a:solidFill>
              </a:rPr>
              <a:t>according to that which was spoken</a:t>
            </a:r>
            <a:r>
              <a:rPr lang="en-US" sz="3200" b="1" dirty="0" smtClean="0">
                <a:solidFill>
                  <a:srgbClr val="FF0000"/>
                </a:solidFill>
              </a:rPr>
              <a:t>, So shall thy seed be.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Romans 4:17-18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5447645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19 And being not weak in faith, </a:t>
            </a:r>
            <a:r>
              <a:rPr lang="en-US" sz="3200" b="1" u="sng" dirty="0" smtClean="0">
                <a:solidFill>
                  <a:srgbClr val="FF0000"/>
                </a:solidFill>
              </a:rPr>
              <a:t>he considered not</a:t>
            </a:r>
            <a:r>
              <a:rPr lang="en-US" sz="3200" b="1" dirty="0" smtClean="0">
                <a:solidFill>
                  <a:srgbClr val="FF0000"/>
                </a:solidFill>
              </a:rPr>
              <a:t> his own body now dead, when he was about an hundred years old, neither yet the deadness of Sara’s womb: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20  </a:t>
            </a:r>
            <a:r>
              <a:rPr lang="en-US" sz="3200" b="1" u="sng" dirty="0" smtClean="0">
                <a:solidFill>
                  <a:srgbClr val="FF0000"/>
                </a:solidFill>
              </a:rPr>
              <a:t>He staggered not</a:t>
            </a:r>
            <a:r>
              <a:rPr lang="en-US" sz="3200" b="1" dirty="0" smtClean="0">
                <a:solidFill>
                  <a:srgbClr val="FF0000"/>
                </a:solidFill>
              </a:rPr>
              <a:t> at the promise of God through unbelief; but was strong in faith, giving glory to God;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21  And </a:t>
            </a:r>
            <a:r>
              <a:rPr lang="en-US" sz="3200" b="1" u="sng" dirty="0" smtClean="0">
                <a:solidFill>
                  <a:srgbClr val="FF0000"/>
                </a:solidFill>
              </a:rPr>
              <a:t>being fully persuaded that, what he had promised, he was able also to perform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Romans 4:19-21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Two-Step Bible Study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Two-Step Bible Study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048000"/>
            <a:ext cx="6705600" cy="1752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The First Rule of Hermeneutics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Two-Step Bible Study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048000"/>
            <a:ext cx="6705600" cy="1752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The First Rule of Hermeneutics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Two-Step Bible Study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048000"/>
            <a:ext cx="7010400" cy="1752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The Bible Has No Contradictions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Two-Step Bible Study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048000"/>
            <a:ext cx="7010400" cy="1752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Starting with the Large Context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We first prove what a verse cannot mean!</a:t>
            </a:r>
          </a:p>
          <a:p>
            <a:pPr algn="ctr"/>
            <a:endParaRPr lang="en-US" sz="4000" b="1" i="1" dirty="0" smtClean="0">
              <a:solidFill>
                <a:schemeClr val="bg1"/>
              </a:solidFill>
            </a:endParaRPr>
          </a:p>
          <a:p>
            <a:pPr algn="ctr"/>
            <a:r>
              <a:rPr lang="en-US" sz="4000" b="1" i="1" dirty="0" smtClean="0">
                <a:solidFill>
                  <a:schemeClr val="bg1"/>
                </a:solidFill>
              </a:rPr>
              <a:t>Then and only then do we try to find its true and proper sense.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We used this rule of Bible study at least twice on Sunday.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594008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19 We have also a more sure word of prophecy; whereunto ye do well that ye take heed, as unto a light that shineth in a dark place, until the day dawn, and the day star arise in your hearts: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20  Knowing this first, that no prophecy of the scripture is of any private interpretation.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21  For the prophecy came not in old time by the will of man: but holy men of God spake as they were moved by the Holy Ghost.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II Peter 1:19-21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594008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19 We have also a more sure word of prophecy; whereunto ye do well that ye take heed, as unto a light that shineth in a dark place, until the day dawn, and the day star arise in your hearts:</a:t>
            </a:r>
          </a:p>
          <a:p>
            <a:pPr algn="just"/>
            <a:r>
              <a:rPr lang="en-US" sz="3200" b="1" dirty="0" smtClean="0"/>
              <a:t>20  Knowing this first, that no prophecy of the scripture is of any private interpretation.</a:t>
            </a:r>
          </a:p>
          <a:p>
            <a:pPr algn="just"/>
            <a:r>
              <a:rPr lang="en-US" sz="3200" b="1" dirty="0" smtClean="0"/>
              <a:t>21  For the prophecy came not in old time by the will of man: but holy men of God spake as they were moved by the Holy Ghost.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II Peter 1:19-21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594008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/>
              <a:t>19 We have also a more sure word of prophecy; whereunto ye do well that ye take heed, as unto a light that shineth in a dark place, until the day dawn, and the day star arise in your hearts:</a:t>
            </a:r>
          </a:p>
          <a:p>
            <a:pPr algn="just"/>
            <a:r>
              <a:rPr lang="en-US" sz="3200" b="1" dirty="0" smtClean="0"/>
              <a:t>20  Knowing this first, that no prophecy of the scripture is of any private interpretation.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21  For the prophecy came not in old time by the will of man: but holy men of God spake as they were moved by the Holy Ghost.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II Peter 1:19-21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594008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/>
              <a:t>19 We have also a more sure word of prophecy; whereunto ye do well that ye take heed, as unto a light that shineth in a dark place, until the day dawn, and the day star arise in your hearts: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20  </a:t>
            </a:r>
            <a:r>
              <a:rPr lang="en-US" sz="3200" b="1" u="sng" dirty="0" smtClean="0">
                <a:solidFill>
                  <a:srgbClr val="FF0000"/>
                </a:solidFill>
              </a:rPr>
              <a:t>Knowing this first, that no prophecy of the scripture is of any private interpretation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en-US" sz="3200" b="1" dirty="0" smtClean="0"/>
              <a:t>21  For the prophecy came not in old time by the will of man: but holy men of God spake as they were moved by the Holy Ghost.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II Peter 1:19-21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This is our first rule of Bible study.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594008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/>
              <a:t>19 We have also a more sure word of prophecy; whereunto ye do well that ye take heed, as unto a light that shineth in a dark place, until the day dawn, and the day star arise in your hearts: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20  </a:t>
            </a:r>
            <a:r>
              <a:rPr lang="en-US" sz="3200" b="1" u="sng" dirty="0" smtClean="0">
                <a:solidFill>
                  <a:srgbClr val="FF0000"/>
                </a:solidFill>
              </a:rPr>
              <a:t>Knowing this first, that no prophecy of the scripture is of any private interpretation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en-US" sz="3200" b="1" dirty="0" smtClean="0"/>
              <a:t>21  For the prophecy came not in old time by the will of man: but holy men of God spake as they were moved by the Holy Ghost.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II Peter 1:19-21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Two-Step Bible Study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048000"/>
            <a:ext cx="7010400" cy="1752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The Bible Has No Contradictions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No Contradictions – II Peter 1:20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48199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We accept this as the first rule, for God gave it to us.</a:t>
            </a:r>
          </a:p>
          <a:p>
            <a:endParaRPr lang="en-US" sz="2000" dirty="0" smtClean="0"/>
          </a:p>
          <a:p>
            <a:r>
              <a:rPr lang="en-US" sz="2800" b="1" u="sng" dirty="0" smtClean="0"/>
              <a:t>Private</a:t>
            </a:r>
            <a:r>
              <a:rPr lang="en-US" sz="2800" dirty="0" smtClean="0"/>
              <a:t>.  Separate, alone, individual, peculiar, special.</a:t>
            </a:r>
          </a:p>
          <a:p>
            <a:endParaRPr lang="en-US" sz="2000" dirty="0" smtClean="0"/>
          </a:p>
          <a:p>
            <a:r>
              <a:rPr lang="en-US" sz="2800" dirty="0" smtClean="0"/>
              <a:t>No part of scripture can contradict the whole Bible.</a:t>
            </a:r>
          </a:p>
          <a:p>
            <a:endParaRPr lang="en-US" sz="2000" dirty="0" smtClean="0"/>
          </a:p>
          <a:p>
            <a:r>
              <a:rPr lang="en-US" sz="2800" dirty="0" smtClean="0"/>
              <a:t>There are no contradictions. We reconcile all parts.</a:t>
            </a:r>
          </a:p>
          <a:p>
            <a:endParaRPr lang="en-US" sz="2000" dirty="0" smtClean="0"/>
          </a:p>
          <a:p>
            <a:r>
              <a:rPr lang="en-US" sz="2800" dirty="0" smtClean="0"/>
              <a:t>Why? Because its 40 writers wrote for One Author!</a:t>
            </a:r>
          </a:p>
          <a:p>
            <a:endParaRPr lang="en-US" sz="2000" dirty="0" smtClean="0"/>
          </a:p>
          <a:p>
            <a:r>
              <a:rPr lang="en-US" sz="2800" dirty="0" smtClean="0"/>
              <a:t>We assume at all times that every part fits perfectly.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594008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/>
              <a:t>19 We have also a more sure word of prophecy; whereunto ye do well that ye take heed, as unto a light that shineth in a dark place, until the day dawn, and the day star arise in your hearts: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20  </a:t>
            </a:r>
            <a:r>
              <a:rPr lang="en-US" sz="3200" b="1" u="sng" dirty="0" smtClean="0">
                <a:solidFill>
                  <a:srgbClr val="FF0000"/>
                </a:solidFill>
              </a:rPr>
              <a:t>Knowing this first, that no prophecy of the scripture is of any private interpretation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en-US" sz="3200" b="1" dirty="0" smtClean="0"/>
              <a:t>21  For the prophecy came not in old time by the will of man: but holy men of God spake as they were moved by the Holy Ghost.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II Peter 1:19-21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985433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God forbid: yea, </a:t>
            </a:r>
            <a:r>
              <a:rPr lang="en-US" sz="3200" b="1" u="sng" dirty="0" smtClean="0">
                <a:solidFill>
                  <a:srgbClr val="FF0000"/>
                </a:solidFill>
              </a:rPr>
              <a:t>let God be true, but every man a liar</a:t>
            </a:r>
            <a:r>
              <a:rPr lang="en-US" sz="3200" b="1" dirty="0" smtClean="0">
                <a:solidFill>
                  <a:srgbClr val="FF0000"/>
                </a:solidFill>
              </a:rPr>
              <a:t>; as it is written, That thou mightest be justified in thy sayings, and mightest overcome when thou art judged.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Romans 3:4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No Contradictions – Romans 3:4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48199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We start interpretation trusting God’s truthfulness.</a:t>
            </a:r>
          </a:p>
          <a:p>
            <a:endParaRPr lang="en-US" sz="2000" dirty="0" smtClean="0"/>
          </a:p>
          <a:p>
            <a:r>
              <a:rPr lang="en-US" sz="2800" dirty="0" smtClean="0"/>
              <a:t>Any contradiction is man’s ignorance or confusion.</a:t>
            </a:r>
          </a:p>
          <a:p>
            <a:endParaRPr lang="en-US" sz="2000" dirty="0" smtClean="0"/>
          </a:p>
          <a:p>
            <a:r>
              <a:rPr lang="en-US" sz="2800" dirty="0" smtClean="0"/>
              <a:t>We accept the premise the Bible is totally perfect.</a:t>
            </a:r>
          </a:p>
          <a:p>
            <a:endParaRPr lang="en-US" sz="2000" dirty="0" smtClean="0"/>
          </a:p>
          <a:p>
            <a:r>
              <a:rPr lang="en-US" sz="2800" dirty="0" smtClean="0"/>
              <a:t>Interpretation finds solutions exalting Bible integrity.</a:t>
            </a:r>
          </a:p>
          <a:p>
            <a:endParaRPr lang="en-US" sz="2000" dirty="0" smtClean="0"/>
          </a:p>
          <a:p>
            <a:r>
              <a:rPr lang="en-US" sz="2800" dirty="0" smtClean="0"/>
              <a:t>Any contradictions remaining are our fault, not His.</a:t>
            </a:r>
          </a:p>
          <a:p>
            <a:endParaRPr lang="en-US" sz="2000" dirty="0" smtClean="0"/>
          </a:p>
          <a:p>
            <a:r>
              <a:rPr lang="en-US" sz="2800" dirty="0" smtClean="0"/>
              <a:t>We reject any thoughts that the text is the problem.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4955203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7  For my mouth shall speak </a:t>
            </a:r>
            <a:r>
              <a:rPr lang="en-US" sz="3200" b="1" u="sng" dirty="0" smtClean="0">
                <a:solidFill>
                  <a:srgbClr val="FF0000"/>
                </a:solidFill>
              </a:rPr>
              <a:t>truth</a:t>
            </a:r>
            <a:r>
              <a:rPr lang="en-US" sz="3200" b="1" dirty="0" smtClean="0">
                <a:solidFill>
                  <a:srgbClr val="FF0000"/>
                </a:solidFill>
              </a:rPr>
              <a:t>; and wickedness is an abomination to my lips.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8  All the words of my mouth are in </a:t>
            </a:r>
            <a:r>
              <a:rPr lang="en-US" sz="3200" b="1" u="sng" dirty="0" smtClean="0">
                <a:solidFill>
                  <a:srgbClr val="FF0000"/>
                </a:solidFill>
              </a:rPr>
              <a:t>righteousness</a:t>
            </a:r>
            <a:r>
              <a:rPr lang="en-US" sz="3200" b="1" dirty="0" smtClean="0">
                <a:solidFill>
                  <a:srgbClr val="FF0000"/>
                </a:solidFill>
              </a:rPr>
              <a:t>; there is </a:t>
            </a:r>
            <a:r>
              <a:rPr lang="en-US" sz="3200" b="1" u="sng" dirty="0" smtClean="0">
                <a:solidFill>
                  <a:srgbClr val="FF0000"/>
                </a:solidFill>
              </a:rPr>
              <a:t>nothing froward or perverse</a:t>
            </a:r>
            <a:r>
              <a:rPr lang="en-US" sz="3200" b="1" dirty="0" smtClean="0">
                <a:solidFill>
                  <a:srgbClr val="FF0000"/>
                </a:solidFill>
              </a:rPr>
              <a:t> in them.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9 They are </a:t>
            </a:r>
            <a:r>
              <a:rPr lang="en-US" sz="3200" b="1" u="sng" dirty="0" smtClean="0">
                <a:solidFill>
                  <a:srgbClr val="FF0000"/>
                </a:solidFill>
              </a:rPr>
              <a:t>all plain</a:t>
            </a:r>
            <a:r>
              <a:rPr lang="en-US" sz="3200" b="1" dirty="0" smtClean="0">
                <a:solidFill>
                  <a:srgbClr val="FF0000"/>
                </a:solidFill>
              </a:rPr>
              <a:t> to him that understandeth, and </a:t>
            </a:r>
            <a:r>
              <a:rPr lang="en-US" sz="3200" b="1" u="sng" dirty="0" smtClean="0">
                <a:solidFill>
                  <a:srgbClr val="FF0000"/>
                </a:solidFill>
              </a:rPr>
              <a:t>right</a:t>
            </a:r>
            <a:r>
              <a:rPr lang="en-US" sz="3200" b="1" dirty="0" smtClean="0">
                <a:solidFill>
                  <a:srgbClr val="FF0000"/>
                </a:solidFill>
              </a:rPr>
              <a:t> to them that find knowledge.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Proverbs 8:7-9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No Contradictions – Proverbs 8:7-9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48199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There is nothing untrue, froward, or perverse in it.</a:t>
            </a:r>
          </a:p>
          <a:p>
            <a:endParaRPr lang="en-US" sz="2000" dirty="0" smtClean="0"/>
          </a:p>
          <a:p>
            <a:r>
              <a:rPr lang="en-US" sz="2800" dirty="0" smtClean="0"/>
              <a:t>Knowledge and understanding make all plain / right.</a:t>
            </a:r>
          </a:p>
          <a:p>
            <a:endParaRPr lang="en-US" sz="2000" dirty="0" smtClean="0"/>
          </a:p>
          <a:p>
            <a:r>
              <a:rPr lang="en-US" sz="2800" dirty="0" smtClean="0"/>
              <a:t>Confusion or problems are always our ignorance.</a:t>
            </a:r>
          </a:p>
          <a:p>
            <a:endParaRPr lang="en-US" sz="2000" dirty="0" smtClean="0"/>
          </a:p>
          <a:p>
            <a:r>
              <a:rPr lang="en-US" sz="2800" dirty="0" smtClean="0">
                <a:solidFill>
                  <a:schemeClr val="bg1"/>
                </a:solidFill>
              </a:rPr>
              <a:t>Interpretation Bible integrity.</a:t>
            </a: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800" dirty="0" smtClean="0">
                <a:solidFill>
                  <a:schemeClr val="bg1"/>
                </a:solidFill>
              </a:rPr>
              <a:t>Any, not His.</a:t>
            </a: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800" dirty="0" smtClean="0">
                <a:solidFill>
                  <a:schemeClr val="bg1"/>
                </a:solidFill>
              </a:rPr>
              <a:t>We reject the problem.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3477875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34  Jesus answered them, Is it not written in your law, I said, Ye are gods?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35  If he called them gods, unto whom the word of God came, and </a:t>
            </a:r>
            <a:r>
              <a:rPr lang="en-US" sz="3200" b="1" u="sng" dirty="0" smtClean="0">
                <a:solidFill>
                  <a:srgbClr val="FF0000"/>
                </a:solidFill>
              </a:rPr>
              <a:t>the scripture cannot be broken</a:t>
            </a:r>
            <a:r>
              <a:rPr lang="en-US" sz="3200" b="1" dirty="0" smtClean="0">
                <a:solidFill>
                  <a:srgbClr val="FF0000"/>
                </a:solidFill>
              </a:rPr>
              <a:t>;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John 10:34-35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No Contradictions – John 10:34-35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48199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Jesus said that scripture cannot be broken. Glory!</a:t>
            </a:r>
          </a:p>
          <a:p>
            <a:endParaRPr lang="en-US" sz="2000" dirty="0" smtClean="0"/>
          </a:p>
          <a:p>
            <a:r>
              <a:rPr lang="en-US" sz="2800" dirty="0" smtClean="0"/>
              <a:t>Every word may be confidently trusted without error.</a:t>
            </a:r>
          </a:p>
          <a:p>
            <a:endParaRPr lang="en-US" sz="2000" dirty="0" smtClean="0"/>
          </a:p>
          <a:p>
            <a:r>
              <a:rPr lang="en-US" sz="2800" dirty="0" smtClean="0"/>
              <a:t>We use this verse to show arguing individual words.</a:t>
            </a:r>
          </a:p>
          <a:p>
            <a:endParaRPr lang="en-US" sz="2000" dirty="0" smtClean="0"/>
          </a:p>
          <a:p>
            <a:r>
              <a:rPr lang="en-US" sz="2800" dirty="0" smtClean="0"/>
              <a:t>No matter what we find, we trust it to be fully true.</a:t>
            </a: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800" dirty="0" smtClean="0"/>
              <a:t>Anything that looks like a contradiction is our fault.</a:t>
            </a: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800" dirty="0" smtClean="0"/>
              <a:t>We love false Bibles, since they are so easy to break!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49299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I have not written unto you because ye know not the truth, but because ye know it, and that </a:t>
            </a:r>
            <a:r>
              <a:rPr lang="en-US" sz="3200" b="1" u="sng" dirty="0" smtClean="0">
                <a:solidFill>
                  <a:srgbClr val="FF0000"/>
                </a:solidFill>
              </a:rPr>
              <a:t>no lie is of the truth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 John 2:21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No Contradictions – I John 2:21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48199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The trust is just that … the truth! It cannot have a lie.</a:t>
            </a:r>
          </a:p>
          <a:p>
            <a:endParaRPr lang="en-US" sz="2000" dirty="0" smtClean="0"/>
          </a:p>
          <a:p>
            <a:r>
              <a:rPr lang="en-US" sz="2800" dirty="0" smtClean="0"/>
              <a:t>God’s word is truth … and it does not have any lies.</a:t>
            </a:r>
          </a:p>
          <a:p>
            <a:endParaRPr lang="en-US" sz="2000" dirty="0" smtClean="0"/>
          </a:p>
          <a:p>
            <a:r>
              <a:rPr lang="en-US" sz="2800" dirty="0" smtClean="0"/>
              <a:t>What appears to be a lie is just that – an apparition.</a:t>
            </a:r>
          </a:p>
          <a:p>
            <a:endParaRPr lang="en-US" sz="2000" dirty="0" smtClean="0"/>
          </a:p>
          <a:p>
            <a:r>
              <a:rPr lang="en-US" sz="2800" dirty="0" smtClean="0"/>
              <a:t>It is our job to always reconcile any apparent lies.</a:t>
            </a: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800" dirty="0" smtClean="0"/>
              <a:t>We cannot help the NIV with Goliath or Mark 1:2!</a:t>
            </a: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800" dirty="0" smtClean="0">
                <a:solidFill>
                  <a:schemeClr val="bg1"/>
                </a:solidFill>
              </a:rPr>
              <a:t>We reject the problem.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Two-Step Bible Study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048000"/>
            <a:ext cx="7010400" cy="1752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Starting with the Large Context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594008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/>
              <a:t>19 We have also a more sure word of prophecy; whereunto ye do well that ye take heed, as unto a light that shineth in a dark place, until the day dawn, and the day star arise in your hearts: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20  </a:t>
            </a:r>
            <a:r>
              <a:rPr lang="en-US" sz="3200" b="1" u="sng" dirty="0" smtClean="0">
                <a:solidFill>
                  <a:srgbClr val="FF0000"/>
                </a:solidFill>
              </a:rPr>
              <a:t>Knowing this first, that no prophecy of the scripture is of any private interpretation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en-US" sz="3200" b="1" dirty="0" smtClean="0"/>
              <a:t>21  For the prophecy came not in old time by the will of man: but holy men of God spake as they were moved by the Holy Ghost.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II Peter 1:19-21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No Contradictions – II Peter 1:20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48199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We accept this as the first rule, for God gave it to us.</a:t>
            </a:r>
          </a:p>
          <a:p>
            <a:endParaRPr lang="en-US" sz="2000" dirty="0" smtClean="0"/>
          </a:p>
          <a:p>
            <a:r>
              <a:rPr lang="en-US" sz="2800" b="1" u="sng" dirty="0" smtClean="0"/>
              <a:t>Private</a:t>
            </a:r>
            <a:r>
              <a:rPr lang="en-US" sz="2800" dirty="0" smtClean="0"/>
              <a:t>.  Separate, alone, individual, peculiar, special.</a:t>
            </a:r>
          </a:p>
          <a:p>
            <a:endParaRPr lang="en-US" sz="2000" dirty="0" smtClean="0"/>
          </a:p>
          <a:p>
            <a:r>
              <a:rPr lang="en-US" sz="2800" dirty="0" smtClean="0"/>
              <a:t>No part of scripture can contradict the whole Bible.</a:t>
            </a:r>
          </a:p>
          <a:p>
            <a:endParaRPr lang="en-US" sz="2000" dirty="0" smtClean="0"/>
          </a:p>
          <a:p>
            <a:r>
              <a:rPr lang="en-US" sz="2800" dirty="0" smtClean="0"/>
              <a:t>There are no contradictions. We reconcile all parts.</a:t>
            </a:r>
          </a:p>
          <a:p>
            <a:endParaRPr lang="en-US" sz="2000" dirty="0" smtClean="0"/>
          </a:p>
          <a:p>
            <a:r>
              <a:rPr lang="en-US" sz="2800" dirty="0" smtClean="0"/>
              <a:t>Why? Because its 40 writers wrote for One Author!</a:t>
            </a:r>
          </a:p>
          <a:p>
            <a:endParaRPr lang="en-US" sz="2000" dirty="0" smtClean="0"/>
          </a:p>
          <a:p>
            <a:r>
              <a:rPr lang="en-US" sz="2800" dirty="0" smtClean="0"/>
              <a:t>We assume at all times that every part fits perfectly.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Why is this our first rule of Bible study?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Why Is This Our First Rule?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48199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Because we were told it is by God in II Peter 1:20!</a:t>
            </a:r>
          </a:p>
          <a:p>
            <a:endParaRPr lang="en-US" sz="2000" dirty="0" smtClean="0"/>
          </a:p>
          <a:p>
            <a:r>
              <a:rPr lang="en-US" sz="2800" dirty="0" smtClean="0"/>
              <a:t>Each verse must be limited to only possible solutions.</a:t>
            </a:r>
          </a:p>
          <a:p>
            <a:endParaRPr lang="en-US" sz="2000" dirty="0" smtClean="0"/>
          </a:p>
          <a:p>
            <a:r>
              <a:rPr lang="en-US" sz="2800" dirty="0" smtClean="0"/>
              <a:t>If we do not start here, then possibilities are infinite.</a:t>
            </a:r>
          </a:p>
          <a:p>
            <a:endParaRPr lang="en-US" sz="2000" dirty="0" smtClean="0"/>
          </a:p>
          <a:p>
            <a:r>
              <a:rPr lang="en-US" sz="2800" dirty="0" smtClean="0"/>
              <a:t>The single greatest restraint on heresy is this rule.</a:t>
            </a:r>
          </a:p>
          <a:p>
            <a:endParaRPr lang="en-US" sz="2000" dirty="0" smtClean="0"/>
          </a:p>
          <a:p>
            <a:r>
              <a:rPr lang="en-US" sz="2800" dirty="0" smtClean="0"/>
              <a:t>This rule limits possible senses for the other rules.</a:t>
            </a:r>
          </a:p>
          <a:p>
            <a:endParaRPr lang="en-US" sz="2000" dirty="0" smtClean="0"/>
          </a:p>
          <a:p>
            <a:r>
              <a:rPr lang="en-US" sz="2800" dirty="0" smtClean="0"/>
              <a:t>With all obvious errors rejected, verses get plainer.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What can happen if we ignore this rule?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985433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I am distressed for thee, my brother Jonathan: very pleasant hast thou been unto me: </a:t>
            </a:r>
            <a:r>
              <a:rPr lang="en-US" sz="3200" b="1" u="sng" dirty="0" smtClean="0">
                <a:solidFill>
                  <a:srgbClr val="FF0000"/>
                </a:solidFill>
              </a:rPr>
              <a:t>thy love to me was wonderful, passing the love of women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II Samuel 1:26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II Samuel 1:26 could be used to prove David and Jonathan were sodomites!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397031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u="sng" dirty="0" smtClean="0">
                <a:solidFill>
                  <a:srgbClr val="FF0000"/>
                </a:solidFill>
              </a:rPr>
              <a:t>Ye are of your father the devil</a:t>
            </a:r>
            <a:r>
              <a:rPr lang="en-US" sz="3200" b="1" dirty="0" smtClean="0">
                <a:solidFill>
                  <a:srgbClr val="FF0000"/>
                </a:solidFill>
              </a:rPr>
              <a:t>, and the lusts of your father ye will do. He was a murderer from the beginning, and abode not in the truth, because there is no truth in him. When he speaketh a lie, he speaketh of his own: for he is a liar, and the father of it.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John 8:44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John 8:44 could be used to teach Satan had sex with Eve for British-Israelism!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49299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u="sng" dirty="0" smtClean="0">
                <a:solidFill>
                  <a:srgbClr val="FF0000"/>
                </a:solidFill>
              </a:rPr>
              <a:t>Look not thou upon the wine when it is red</a:t>
            </a:r>
            <a:r>
              <a:rPr lang="en-US" sz="3200" b="1" dirty="0" smtClean="0">
                <a:solidFill>
                  <a:srgbClr val="FF0000"/>
                </a:solidFill>
              </a:rPr>
              <a:t>, when it giveth his colour in the cup, when it moveth itself aright.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Proverbs 23:31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26" name="Picture 6" descr="Image result for king james version bi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4680" y="535940"/>
            <a:ext cx="5374640" cy="57861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Proverbs 23:31 could revive a Temperance Movement against</a:t>
            </a:r>
          </a:p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all alcohol!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985433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So when they continued asking him, he lifted up himself, and said unto them, </a:t>
            </a:r>
            <a:r>
              <a:rPr lang="en-US" sz="3200" b="1" u="sng" dirty="0" smtClean="0">
                <a:solidFill>
                  <a:srgbClr val="FF0000"/>
                </a:solidFill>
              </a:rPr>
              <a:t>He that is without sin among you</a:t>
            </a:r>
            <a:r>
              <a:rPr lang="en-US" sz="3200" b="1" dirty="0" smtClean="0">
                <a:solidFill>
                  <a:srgbClr val="FF0000"/>
                </a:solidFill>
              </a:rPr>
              <a:t>, let him first cast a stone at her.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John 8:7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John 8:7 could end all judgment, since no one is without sin!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How do we apply this first rule of study?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All verses for any subject must be reconciled.</a:t>
            </a:r>
          </a:p>
          <a:p>
            <a:pPr algn="ctr"/>
            <a:endParaRPr lang="en-US" sz="3000" b="1" i="1" dirty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We do not value some verses over others, like Martin Luther rejecting the book of James.</a:t>
            </a:r>
          </a:p>
          <a:p>
            <a:pPr algn="ctr"/>
            <a:endParaRPr lang="en-US" sz="3000" b="1" i="1" dirty="0">
              <a:solidFill>
                <a:schemeClr val="bg1"/>
              </a:solidFill>
            </a:endParaRPr>
          </a:p>
          <a:p>
            <a:pPr algn="ctr"/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Our two-step method </a:t>
            </a:r>
            <a:r>
              <a:rPr lang="en-US" sz="3000" b="1" i="1" u="sng" dirty="0" smtClean="0">
                <a:solidFill>
                  <a:schemeClr val="bg1"/>
                </a:solidFill>
              </a:rPr>
              <a:t>first</a:t>
            </a:r>
            <a:r>
              <a:rPr lang="en-US" sz="3000" b="1" i="1" dirty="0" smtClean="0">
                <a:solidFill>
                  <a:schemeClr val="bg1"/>
                </a:solidFill>
              </a:rPr>
              <a:t> rules out what a verse cannot mean by the rest of the Bible.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u="sng" dirty="0" smtClean="0">
                <a:solidFill>
                  <a:schemeClr val="bg1"/>
                </a:solidFill>
              </a:rPr>
              <a:t>Then and only then</a:t>
            </a:r>
            <a:r>
              <a:rPr lang="en-US" sz="3000" b="1" i="1" dirty="0" smtClean="0">
                <a:solidFill>
                  <a:schemeClr val="bg1"/>
                </a:solidFill>
              </a:rPr>
              <a:t> do we apply the rest of the rules of hermeneutics to find its positive sense. </a:t>
            </a:r>
          </a:p>
          <a:p>
            <a:pPr algn="ctr"/>
            <a:endParaRPr lang="en-US" sz="3000" b="1" i="1" dirty="0">
              <a:solidFill>
                <a:schemeClr val="bg1"/>
              </a:solidFill>
            </a:endParaRPr>
          </a:p>
          <a:p>
            <a:pPr algn="ctr"/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Did you catch our two-step</a:t>
            </a:r>
          </a:p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method?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Our two-step method </a:t>
            </a:r>
            <a:r>
              <a:rPr lang="en-US" sz="3000" b="1" i="1" u="sng" dirty="0" smtClean="0">
                <a:solidFill>
                  <a:schemeClr val="bg1"/>
                </a:solidFill>
              </a:rPr>
              <a:t>first</a:t>
            </a:r>
            <a:r>
              <a:rPr lang="en-US" sz="3000" b="1" i="1" dirty="0" smtClean="0">
                <a:solidFill>
                  <a:schemeClr val="bg1"/>
                </a:solidFill>
              </a:rPr>
              <a:t> rules out what a verse cannot mean by the rest of the Bible.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u="sng" dirty="0" smtClean="0">
                <a:solidFill>
                  <a:schemeClr val="bg1"/>
                </a:solidFill>
              </a:rPr>
              <a:t>Then and only then</a:t>
            </a:r>
            <a:r>
              <a:rPr lang="en-US" sz="3000" b="1" i="1" dirty="0" smtClean="0">
                <a:solidFill>
                  <a:schemeClr val="bg1"/>
                </a:solidFill>
              </a:rPr>
              <a:t> do we apply the rest of the rules of hermeneutics to find its positive sense. </a:t>
            </a:r>
          </a:p>
          <a:p>
            <a:pPr algn="ctr"/>
            <a:endParaRPr lang="en-US" sz="3000" b="1" i="1" dirty="0">
              <a:solidFill>
                <a:schemeClr val="bg1"/>
              </a:solidFill>
            </a:endParaRPr>
          </a:p>
          <a:p>
            <a:pPr algn="ctr"/>
            <a:r>
              <a:rPr lang="en-US" sz="3000" b="1" i="1" dirty="0" smtClean="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We must always reject the dishonest tendency to choose only scriptures agreeing with us.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Arminians do this with John 3:16 and Rev 3:20.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This is the road to heresy on any subject.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It is the total message of scripture that is truth.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Heresies due to ignoring this rule are Legion.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We are</a:t>
            </a:r>
          </a:p>
          <a:p>
            <a:pPr algn="ctr"/>
            <a:r>
              <a:rPr lang="en-US" sz="5400" b="1" dirty="0" smtClean="0">
                <a:solidFill>
                  <a:schemeClr val="bg1"/>
                </a:solidFill>
              </a:rPr>
              <a:t>Bible Christians!</a:t>
            </a:r>
            <a:endParaRPr lang="en-US" sz="54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3477875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And I will give unto thee, and to thy seed after thee, the land wherein thou art a stranger, </a:t>
            </a:r>
            <a:r>
              <a:rPr lang="en-US" sz="3200" b="1" u="sng" dirty="0" smtClean="0">
                <a:solidFill>
                  <a:srgbClr val="FF0000"/>
                </a:solidFill>
              </a:rPr>
              <a:t>all the land of Canaan, for an everlasting possession</a:t>
            </a:r>
            <a:r>
              <a:rPr lang="en-US" sz="3200" b="1" dirty="0" smtClean="0">
                <a:solidFill>
                  <a:srgbClr val="FF0000"/>
                </a:solidFill>
              </a:rPr>
              <a:t>; and I will be their God.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Genesis 17:8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Genesis 17:8 cannot teach God owes</a:t>
            </a:r>
          </a:p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land to Israel!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49299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And now why tarriest thou? arise, and </a:t>
            </a:r>
            <a:r>
              <a:rPr lang="en-US" sz="3200" b="1" u="sng" dirty="0" smtClean="0">
                <a:solidFill>
                  <a:srgbClr val="FF0000"/>
                </a:solidFill>
              </a:rPr>
              <a:t>be baptized, and wash away thy sins</a:t>
            </a:r>
            <a:r>
              <a:rPr lang="en-US" sz="3200" b="1" dirty="0" smtClean="0">
                <a:solidFill>
                  <a:srgbClr val="FF0000"/>
                </a:solidFill>
              </a:rPr>
              <a:t>, calling on the name of the Lord.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Acts 22:16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Acts 22:16 cannot teach baptismal salvation of Saul!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985433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And when they saw him, they were amazed: and his mother said unto him, Son, why hast thou thus dealt with us? behold, </a:t>
            </a:r>
            <a:r>
              <a:rPr lang="en-US" sz="3200" b="1" u="sng" dirty="0" smtClean="0">
                <a:solidFill>
                  <a:srgbClr val="FF0000"/>
                </a:solidFill>
              </a:rPr>
              <a:t>thy father and I</a:t>
            </a:r>
            <a:r>
              <a:rPr lang="en-US" sz="3200" b="1" dirty="0" smtClean="0">
                <a:solidFill>
                  <a:srgbClr val="FF0000"/>
                </a:solidFill>
              </a:rPr>
              <a:t> have sought thee sorrowing.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Luke 2:48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Luke 2:48 cannot teach Joseph was Jesus’ father!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49299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Else what shall they do which are </a:t>
            </a:r>
            <a:r>
              <a:rPr lang="en-US" sz="3200" b="1" u="sng" dirty="0" smtClean="0">
                <a:solidFill>
                  <a:srgbClr val="FF0000"/>
                </a:solidFill>
              </a:rPr>
              <a:t>baptized for the dead</a:t>
            </a:r>
            <a:r>
              <a:rPr lang="en-US" sz="3200" b="1" dirty="0" smtClean="0">
                <a:solidFill>
                  <a:srgbClr val="FF0000"/>
                </a:solidFill>
              </a:rPr>
              <a:t>, if the dead rise not at all? why are they then </a:t>
            </a:r>
            <a:r>
              <a:rPr lang="en-US" sz="3200" b="1" u="sng" dirty="0" smtClean="0">
                <a:solidFill>
                  <a:srgbClr val="FF0000"/>
                </a:solidFill>
              </a:rPr>
              <a:t>baptized for the dead</a:t>
            </a:r>
            <a:r>
              <a:rPr lang="en-US" sz="3200" b="1" dirty="0" smtClean="0">
                <a:solidFill>
                  <a:srgbClr val="FF0000"/>
                </a:solidFill>
              </a:rPr>
              <a:t>?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 Corinthians 15:29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I Corinthians 15:29 cannot teach baptism for dead relatives!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492990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Christ is become of no effect unto you, whosoever of you are justified by the law; </a:t>
            </a:r>
            <a:r>
              <a:rPr lang="en-US" sz="3200" b="1" u="sng" dirty="0" smtClean="0">
                <a:solidFill>
                  <a:srgbClr val="FF0000"/>
                </a:solidFill>
              </a:rPr>
              <a:t>ye are fallen from grace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Galatians 5:4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Galatians 5:4 cannot teach you can lose eternal life!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594008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19 </a:t>
            </a:r>
            <a:r>
              <a:rPr lang="en-US" sz="3200" b="1" u="sng" dirty="0" smtClean="0">
                <a:solidFill>
                  <a:srgbClr val="FF0000"/>
                </a:solidFill>
              </a:rPr>
              <a:t>We have also a more sure word of prophecy</a:t>
            </a:r>
            <a:r>
              <a:rPr lang="en-US" sz="3200" b="1" dirty="0" smtClean="0">
                <a:solidFill>
                  <a:srgbClr val="FF0000"/>
                </a:solidFill>
              </a:rPr>
              <a:t>; whereunto ye do well that ye take heed, as unto a light that shineth in a dark place, until the day dawn, and the day star arise in your hearts: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20  Knowing this first, that no </a:t>
            </a:r>
            <a:r>
              <a:rPr lang="en-US" sz="3200" b="1" u="sng" dirty="0" smtClean="0">
                <a:solidFill>
                  <a:srgbClr val="FF0000"/>
                </a:solidFill>
              </a:rPr>
              <a:t>prophecy of the scripture</a:t>
            </a:r>
            <a:r>
              <a:rPr lang="en-US" sz="3200" b="1" dirty="0" smtClean="0">
                <a:solidFill>
                  <a:srgbClr val="FF0000"/>
                </a:solidFill>
              </a:rPr>
              <a:t> is of any private interpretation.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21  For the prophecy came not in old time by the will of man: but holy men of God spake as they were </a:t>
            </a:r>
            <a:r>
              <a:rPr lang="en-US" sz="3200" b="1" u="sng" dirty="0" smtClean="0">
                <a:solidFill>
                  <a:srgbClr val="FF0000"/>
                </a:solidFill>
              </a:rPr>
              <a:t>moved by the Holy Ghost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II Peter 1:19-21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397031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solidFill>
                <a:srgbClr val="FF0000"/>
              </a:solidFill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But the anointing which ye have received of him abideth in you, and </a:t>
            </a:r>
            <a:r>
              <a:rPr lang="en-US" sz="3200" b="1" u="sng" dirty="0" smtClean="0">
                <a:solidFill>
                  <a:srgbClr val="FF0000"/>
                </a:solidFill>
              </a:rPr>
              <a:t>ye need not that any man teach you</a:t>
            </a:r>
            <a:r>
              <a:rPr lang="en-US" sz="3200" b="1" dirty="0" smtClean="0">
                <a:solidFill>
                  <a:srgbClr val="FF0000"/>
                </a:solidFill>
              </a:rPr>
              <a:t>: but as the same anointing teacheth you of all things, and is truth, and is no lie, and even as it hath taught you, ye shall abide in him.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 John 2:27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I John 2:27 cannot teach that teachers are unnecessary!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This rule is</a:t>
            </a:r>
          </a:p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ignored and abused even worse.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Baptismal regenerationists assume the heresy by their private interpretation of Acts 22:16.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Then they change </a:t>
            </a:r>
            <a:r>
              <a:rPr lang="en-US" sz="3000" b="1" i="1" u="sng" dirty="0" smtClean="0">
                <a:solidFill>
                  <a:schemeClr val="bg1"/>
                </a:solidFill>
              </a:rPr>
              <a:t>filth of the flesh</a:t>
            </a:r>
            <a:r>
              <a:rPr lang="en-US" sz="3000" b="1" i="1" dirty="0" smtClean="0">
                <a:solidFill>
                  <a:schemeClr val="bg1"/>
                </a:solidFill>
              </a:rPr>
              <a:t> in I Peter 3:21 to </a:t>
            </a:r>
            <a:r>
              <a:rPr lang="en-US" sz="3000" b="1" i="1" u="sng" dirty="0" smtClean="0">
                <a:solidFill>
                  <a:schemeClr val="bg1"/>
                </a:solidFill>
              </a:rPr>
              <a:t>dirt of the body</a:t>
            </a:r>
            <a:r>
              <a:rPr lang="en-US" sz="3000" b="1" i="1" dirty="0" smtClean="0">
                <a:solidFill>
                  <a:schemeClr val="bg1"/>
                </a:solidFill>
              </a:rPr>
              <a:t> to force agreement!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Some believe baptismal membership by their private interpretation of Acts 2:41.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Then they force the poor Ethiopian eunuch into the Jerusalem Church he knows nothing of!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Those obsessed with God’s love for all men do so by their private interpretation of John 3:16.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Then they force Romans 9:13 to mean that God just loved Esau a little less than Jacob!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Do you see how neglecting this rule leads to heresy?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They find a sound bite in the Bible and put a meaning on it against the rest of the Bible.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Then they read every verse on that subject in the “light” of their one corrupted verse!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We do the very opposite of them!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We study all Bible verses for any subject and limit every Bible verse to that overall doctrine!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B-I-B-L-E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/>
              <a:t>The  B … I … B … L … E,</a:t>
            </a:r>
          </a:p>
          <a:p>
            <a:pPr algn="ctr">
              <a:buNone/>
            </a:pPr>
            <a:r>
              <a:rPr lang="en-US" sz="3600" dirty="0" smtClean="0"/>
              <a:t>Yes, that’s the book for me,</a:t>
            </a:r>
          </a:p>
          <a:p>
            <a:pPr algn="ctr">
              <a:buNone/>
            </a:pPr>
            <a:r>
              <a:rPr lang="en-US" sz="3600" dirty="0" smtClean="0"/>
              <a:t>I stand alone on the word of God,</a:t>
            </a:r>
          </a:p>
          <a:p>
            <a:pPr algn="ctr">
              <a:buNone/>
            </a:pPr>
            <a:r>
              <a:rPr lang="en-US" sz="3600" dirty="0" smtClean="0"/>
              <a:t>The  B … I … B … L … E.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Are there Difficulties with this Rule?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48199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We study the whole Bible for right presuppositions!</a:t>
            </a:r>
          </a:p>
          <a:p>
            <a:endParaRPr lang="en-US" sz="2000" dirty="0" smtClean="0"/>
          </a:p>
          <a:p>
            <a:r>
              <a:rPr lang="en-US" sz="2800" dirty="0" smtClean="0"/>
              <a:t>All verses on a given topic must be honestly studied.</a:t>
            </a:r>
          </a:p>
          <a:p>
            <a:endParaRPr lang="en-US" sz="2000" dirty="0" smtClean="0"/>
          </a:p>
          <a:p>
            <a:r>
              <a:rPr lang="en-US" sz="2800" dirty="0" smtClean="0"/>
              <a:t>God inspired sufficient obstacles to save from heresy.</a:t>
            </a:r>
          </a:p>
          <a:p>
            <a:endParaRPr lang="en-US" sz="2000" dirty="0" smtClean="0"/>
          </a:p>
          <a:p>
            <a:r>
              <a:rPr lang="en-US" sz="2800" dirty="0" smtClean="0"/>
              <a:t>After all, He put this rule first. He will bless its use.</a:t>
            </a:r>
          </a:p>
          <a:p>
            <a:endParaRPr lang="en-US" sz="2000" dirty="0" smtClean="0"/>
          </a:p>
          <a:p>
            <a:r>
              <a:rPr lang="en-US" sz="2800" dirty="0" smtClean="0"/>
              <a:t>God’s providence will provide an Elihu or Philip.</a:t>
            </a:r>
          </a:p>
          <a:p>
            <a:endParaRPr lang="en-US" sz="2000" dirty="0" smtClean="0"/>
          </a:p>
          <a:p>
            <a:r>
              <a:rPr lang="en-US" sz="2800" dirty="0" smtClean="0"/>
              <a:t>Consider how God saved us from foot washing.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We have only learned what a verse cannot mean!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Only what a Verse Cannot Mean?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48199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That is true!  You grasp the purpose of the first rule!</a:t>
            </a:r>
          </a:p>
          <a:p>
            <a:endParaRPr lang="en-US" sz="2000" dirty="0" smtClean="0"/>
          </a:p>
          <a:p>
            <a:r>
              <a:rPr lang="en-US" sz="2800" dirty="0" smtClean="0"/>
              <a:t>But it limits study to just a few possible solutions.</a:t>
            </a:r>
          </a:p>
          <a:p>
            <a:endParaRPr lang="en-US" sz="2000" dirty="0" smtClean="0"/>
          </a:p>
          <a:p>
            <a:r>
              <a:rPr lang="en-US" sz="2800" dirty="0" smtClean="0"/>
              <a:t>With possibilities limited, the other rules work well.</a:t>
            </a:r>
          </a:p>
          <a:p>
            <a:endParaRPr lang="en-US" sz="2000" dirty="0" smtClean="0"/>
          </a:p>
          <a:p>
            <a:r>
              <a:rPr lang="en-US" sz="2800" dirty="0" smtClean="0"/>
              <a:t>Do not forget this first rule of interpreting verses.</a:t>
            </a:r>
          </a:p>
          <a:p>
            <a:endParaRPr lang="en-US" sz="2000" dirty="0" smtClean="0"/>
          </a:p>
          <a:p>
            <a:r>
              <a:rPr lang="en-US" sz="2800" dirty="0" smtClean="0"/>
              <a:t>We find the context and doctrine of the whole Bible.</a:t>
            </a:r>
          </a:p>
          <a:p>
            <a:endParaRPr lang="en-US" sz="2000" dirty="0" smtClean="0"/>
          </a:p>
          <a:p>
            <a:r>
              <a:rPr lang="en-US" sz="2800" dirty="0" smtClean="0"/>
              <a:t>Then and only then do we move to the small context.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5940088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19 We have also a more sure word of prophecy; whereunto ye do well that ye take heed, as unto a light that shineth in a dark place, until the day dawn, and the day star arise in your hearts: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20  </a:t>
            </a:r>
            <a:r>
              <a:rPr lang="en-US" sz="3200" b="1" u="sng" dirty="0" smtClean="0">
                <a:solidFill>
                  <a:srgbClr val="FF0000"/>
                </a:solidFill>
              </a:rPr>
              <a:t>Knowing this first, that no prophecy of the scripture is of any private interpretation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21  For the prophecy came not in old time by the will of man: but holy men of God spake as they were moved by the Holy Ghost.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II Peter 1:19-21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We first prove what a verse cannot mean!</a:t>
            </a:r>
          </a:p>
          <a:p>
            <a:pPr algn="ctr"/>
            <a:endParaRPr lang="en-US" sz="4000" b="1" i="1" dirty="0" smtClean="0">
              <a:solidFill>
                <a:schemeClr val="bg1"/>
              </a:solidFill>
            </a:endParaRPr>
          </a:p>
          <a:p>
            <a:pPr algn="ctr"/>
            <a:r>
              <a:rPr lang="en-US" sz="4000" b="1" i="1" dirty="0" smtClean="0">
                <a:solidFill>
                  <a:schemeClr val="bg1"/>
                </a:solidFill>
              </a:rPr>
              <a:t>Then and only then do we try to find its true and proper sense.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772400" cy="2985433"/>
          </a:xfrm>
          <a:prstGeom prst="rect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n-US" sz="2000" dirty="0" smtClean="0"/>
          </a:p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So when they continued asking him, he lifted up himself, and said unto them, </a:t>
            </a:r>
            <a:r>
              <a:rPr lang="en-US" sz="3200" b="1" u="sng" dirty="0" smtClean="0">
                <a:solidFill>
                  <a:srgbClr val="FF0000"/>
                </a:solidFill>
              </a:rPr>
              <a:t>He that is without sin among you</a:t>
            </a:r>
            <a:r>
              <a:rPr lang="en-US" sz="3200" b="1" dirty="0" smtClean="0">
                <a:solidFill>
                  <a:srgbClr val="FF0000"/>
                </a:solidFill>
              </a:rPr>
              <a:t>, let him first cast a stone at her.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John 8:7</a:t>
            </a:r>
          </a:p>
          <a:p>
            <a:pPr algn="just"/>
            <a:endParaRPr lang="en-US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This cannot mean sin in general or sexual sins!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1066800" y="990600"/>
            <a:ext cx="7010400" cy="4876800"/>
          </a:xfrm>
          <a:prstGeom prst="triangle">
            <a:avLst/>
          </a:prstGeom>
          <a:solidFill>
            <a:srgbClr val="FFFF00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Or no man should judge</a:t>
            </a:r>
          </a:p>
          <a:p>
            <a:pPr algn="ctr"/>
            <a:r>
              <a:rPr lang="en-US" sz="4000" b="1" dirty="0" smtClean="0">
                <a:solidFill>
                  <a:schemeClr val="bg1"/>
                </a:solidFill>
                <a:cs typeface="Aharoni" pitchFamily="2" charset="-79"/>
              </a:rPr>
              <a:t>in any of the five spheres!</a:t>
            </a:r>
          </a:p>
          <a:p>
            <a:pPr algn="ctr"/>
            <a:endParaRPr lang="en-US" sz="4000" b="1" dirty="0" smtClean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04900" y="723900"/>
            <a:ext cx="6934200" cy="5410200"/>
          </a:xfrm>
          <a:prstGeom prst="ellipse">
            <a:avLst/>
          </a:prstGeom>
          <a:solidFill>
            <a:schemeClr val="tx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For lots more on the first rule of Bible study, go here:</a:t>
            </a:r>
          </a:p>
          <a:p>
            <a:pPr algn="ctr"/>
            <a:endParaRPr lang="en-US" sz="4000" b="1" i="1" dirty="0" smtClean="0">
              <a:solidFill>
                <a:schemeClr val="bg1"/>
              </a:solidFill>
            </a:endParaRPr>
          </a:p>
          <a:p>
            <a:pPr algn="ctr"/>
            <a:r>
              <a:rPr lang="en-US" sz="2000" b="1" i="1" dirty="0" smtClean="0">
                <a:solidFill>
                  <a:schemeClr val="bg1"/>
                </a:solidFill>
                <a:hlinkClick r:id="rId2"/>
              </a:rPr>
              <a:t>http://www.letgodbetrue.com/bible/scripture/knowing-the-scriptures.php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7620000" cy="4876800"/>
          </a:xfrm>
          <a:prstGeom prst="re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3600" b="1" i="1" dirty="0" smtClean="0">
                <a:solidFill>
                  <a:schemeClr val="bg1"/>
                </a:solidFill>
              </a:rPr>
              <a:t>We Are Bible Christians … Four Ways!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2900" b="1" i="1" dirty="0" smtClean="0">
                <a:solidFill>
                  <a:schemeClr val="bg1"/>
                </a:solidFill>
              </a:rPr>
              <a:t>We believe what it claims about its </a:t>
            </a:r>
            <a:r>
              <a:rPr lang="en-US" sz="2900" b="1" i="1" u="sng" dirty="0" smtClean="0">
                <a:solidFill>
                  <a:schemeClr val="bg1"/>
                </a:solidFill>
              </a:rPr>
              <a:t>inspiration</a:t>
            </a:r>
            <a:r>
              <a:rPr lang="en-US" sz="2900" b="1" i="1" dirty="0" smtClean="0">
                <a:solidFill>
                  <a:schemeClr val="bg1"/>
                </a:solidFill>
              </a:rPr>
              <a:t>!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We believe 66 books of the KJV by </a:t>
            </a:r>
            <a:r>
              <a:rPr lang="en-US" sz="3000" b="1" i="1" u="sng" dirty="0" smtClean="0">
                <a:solidFill>
                  <a:schemeClr val="bg1"/>
                </a:solidFill>
              </a:rPr>
              <a:t>canonicity</a:t>
            </a:r>
            <a:r>
              <a:rPr lang="en-US" sz="3000" b="1" i="1" dirty="0" smtClean="0">
                <a:solidFill>
                  <a:schemeClr val="bg1"/>
                </a:solidFill>
              </a:rPr>
              <a:t>!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We believe word-level truth by </a:t>
            </a:r>
            <a:r>
              <a:rPr lang="en-US" sz="3000" b="1" i="1" u="sng" dirty="0" smtClean="0">
                <a:solidFill>
                  <a:schemeClr val="bg1"/>
                </a:solidFill>
              </a:rPr>
              <a:t>preservation</a:t>
            </a:r>
            <a:r>
              <a:rPr lang="en-US" sz="3000" b="1" i="1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en-US" sz="3000" b="1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3000" b="1" i="1" dirty="0" smtClean="0">
                <a:solidFill>
                  <a:schemeClr val="bg1"/>
                </a:solidFill>
              </a:rPr>
              <a:t>We give the sense by its rules of </a:t>
            </a:r>
            <a:r>
              <a:rPr lang="en-US" sz="3000" b="1" i="1" u="sng" dirty="0" smtClean="0">
                <a:solidFill>
                  <a:schemeClr val="bg1"/>
                </a:solidFill>
              </a:rPr>
              <a:t>interpretation</a:t>
            </a:r>
            <a:r>
              <a:rPr lang="en-US" sz="3000" b="1" i="1" dirty="0" smtClean="0">
                <a:solidFill>
                  <a:schemeClr val="bg1"/>
                </a:solidFill>
              </a:rPr>
              <a:t>. </a:t>
            </a:r>
          </a:p>
          <a:p>
            <a:pPr algn="ctr"/>
            <a:endParaRPr lang="en-US" sz="30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67600" y="533400"/>
            <a:ext cx="24088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Inspiration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343400" y="1371600"/>
            <a:ext cx="484632" cy="67360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52800" y="2057400"/>
            <a:ext cx="23679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Canonicity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4343400" y="2895600"/>
            <a:ext cx="484632" cy="67360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00400" y="3581400"/>
            <a:ext cx="28105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Preservation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4343400" y="4419600"/>
            <a:ext cx="484632" cy="67360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0" y="5105400"/>
            <a:ext cx="3108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Interpretation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/>
      <p:bldP spid="7" grpId="0" animBg="1"/>
      <p:bldP spid="8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67600" y="533400"/>
            <a:ext cx="24088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Inspiration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343400" y="1371600"/>
            <a:ext cx="484632" cy="67360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52800" y="2057400"/>
            <a:ext cx="23679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Canonicity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4343400" y="2895600"/>
            <a:ext cx="484632" cy="67360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00400" y="3581400"/>
            <a:ext cx="28105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Preservation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4343400" y="4419600"/>
            <a:ext cx="484632" cy="67360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0" y="5105400"/>
            <a:ext cx="3108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Interpretation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For Further Study</a:t>
            </a:r>
            <a:endParaRPr lang="en-US" sz="4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Knowing Scripture … </a:t>
            </a:r>
            <a:r>
              <a:rPr lang="en-US" sz="1400" b="1" dirty="0" smtClean="0">
                <a:hlinkClick r:id="rId2"/>
              </a:rPr>
              <a:t>http://www.letgodbetrue.com/bible/scripture/knowing-the-scriptures.php</a:t>
            </a:r>
            <a:r>
              <a:rPr lang="en-US" sz="11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Slaves to Context … </a:t>
            </a:r>
            <a:r>
              <a:rPr lang="en-US" sz="1400" b="1" dirty="0" smtClean="0">
                <a:hlinkClick r:id="rId3"/>
              </a:rPr>
              <a:t>http://www.letgodbetrue.com/pdf/slaves-to-context.pdf</a:t>
            </a:r>
            <a:r>
              <a:rPr lang="en-US" sz="14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Hermeneutics (#1 Slides) … </a:t>
            </a:r>
            <a:r>
              <a:rPr lang="en-US" sz="1400" b="1" dirty="0" smtClean="0">
                <a:hlinkClick r:id="rId4"/>
              </a:rPr>
              <a:t>http://www.letgodbetrue.com/pdf/hermeneutics-lesson-one.pdf</a:t>
            </a:r>
            <a:r>
              <a:rPr lang="en-US" sz="14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Hermeneutics (#2 Slides) … </a:t>
            </a:r>
            <a:r>
              <a:rPr lang="en-US" sz="1400" b="1" dirty="0" smtClean="0">
                <a:hlinkClick r:id="rId5"/>
              </a:rPr>
              <a:t>http://www.letgodbetrue.com/pdf/hermeneutics-lesson-two.pdf</a:t>
            </a:r>
            <a:r>
              <a:rPr lang="en-US" sz="14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Hebrews 4:12 (word of God) … </a:t>
            </a:r>
            <a:r>
              <a:rPr lang="en-US" sz="1400" b="1" dirty="0" smtClean="0">
                <a:hlinkClick r:id="rId6"/>
              </a:rPr>
              <a:t>http://www.letgodbetrue.com/questions/word-of-god.php</a:t>
            </a:r>
            <a:r>
              <a:rPr lang="en-US" sz="14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One Shall Be Taken … </a:t>
            </a:r>
            <a:r>
              <a:rPr lang="en-US" sz="1400" b="1" dirty="0" smtClean="0">
                <a:hlinkClick r:id="rId7"/>
              </a:rPr>
              <a:t>http://www.letgodbetrue.com/bible/prophecy/one-shall-be-taken.php</a:t>
            </a:r>
            <a:r>
              <a:rPr lang="en-US" sz="14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Genitive Case Phrases … </a:t>
            </a:r>
            <a:r>
              <a:rPr lang="en-US" sz="1400" b="1" dirty="0" smtClean="0">
                <a:hlinkClick r:id="rId8"/>
              </a:rPr>
              <a:t>http://www.letgodbetrue.com/pdf/genitive-case.pdf</a:t>
            </a:r>
            <a:r>
              <a:rPr lang="en-US" sz="14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Every Word of God … </a:t>
            </a:r>
            <a:r>
              <a:rPr lang="en-US" sz="1400" b="1" dirty="0" smtClean="0">
                <a:hlinkClick r:id="rId9"/>
              </a:rPr>
              <a:t>http://www.letgodbetrue.com/pdf/one-word-arguments-titus.pdf</a:t>
            </a:r>
            <a:r>
              <a:rPr lang="en-US" sz="14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Salvation Problem Texts … </a:t>
            </a:r>
            <a:r>
              <a:rPr lang="en-US" sz="1100" b="1" dirty="0" smtClean="0">
                <a:hlinkClick r:id="rId10"/>
              </a:rPr>
              <a:t>http://www.letgodbetrue.com/sermons/salvation/salvation-problem-texts/sermon.php</a:t>
            </a:r>
            <a:r>
              <a:rPr lang="en-US" sz="1100" b="1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Grammar of Regeneration … </a:t>
            </a:r>
            <a:r>
              <a:rPr lang="en-US" sz="1400" b="1" dirty="0" smtClean="0">
                <a:hlinkClick r:id="rId11"/>
              </a:rPr>
              <a:t>http://www.letgodbetrue.com/pdf/grammar-of-regeneration.pdf</a:t>
            </a:r>
            <a:r>
              <a:rPr lang="en-US" sz="1400" b="1" dirty="0" smtClean="0"/>
              <a:t>.</a:t>
            </a:r>
          </a:p>
          <a:p>
            <a:pPr>
              <a:buNone/>
            </a:pPr>
            <a:endParaRPr lang="en-US" sz="2000" b="1" dirty="0" smtClean="0"/>
          </a:p>
          <a:p>
            <a:pPr algn="ctr">
              <a:buNone/>
            </a:pPr>
            <a:endParaRPr lang="en-US" sz="2000" dirty="0" smtClean="0">
              <a:solidFill>
                <a:srgbClr val="FFFF00"/>
              </a:solidFill>
              <a:hlinkClick r:id="rId12"/>
            </a:endParaRPr>
          </a:p>
          <a:p>
            <a:pPr algn="ctr">
              <a:buNone/>
            </a:pPr>
            <a:endParaRPr lang="en-US" sz="2000" dirty="0" smtClean="0">
              <a:solidFill>
                <a:srgbClr val="FFFF00"/>
              </a:solidFill>
              <a:hlinkClick r:id="rId12"/>
            </a:endParaRPr>
          </a:p>
          <a:p>
            <a:pPr algn="ctr">
              <a:buNone/>
            </a:pPr>
            <a:r>
              <a:rPr lang="en-US" sz="2000" dirty="0" smtClean="0">
                <a:solidFill>
                  <a:srgbClr val="FFFF00"/>
                </a:solidFill>
                <a:hlinkClick r:id="rId12"/>
              </a:rPr>
              <a:t>www.LetGodBeTrue.com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</TotalTime>
  <Words>3341</Words>
  <Application>Microsoft Office PowerPoint</Application>
  <PresentationFormat>On-screen Show (4:3)</PresentationFormat>
  <Paragraphs>360</Paragraphs>
  <Slides>91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91</vt:i4>
      </vt:variant>
    </vt:vector>
  </HeadingPairs>
  <TitlesOfParts>
    <vt:vector size="92" baseType="lpstr">
      <vt:lpstr>Office Theme</vt:lpstr>
      <vt:lpstr>Two-Step Bible Study</vt:lpstr>
      <vt:lpstr>Two-Step Bible Study</vt:lpstr>
      <vt:lpstr>Two-Step Bible Study</vt:lpstr>
      <vt:lpstr>Two-Step Bible Study</vt:lpstr>
      <vt:lpstr>Slide 5</vt:lpstr>
      <vt:lpstr>Slide 6</vt:lpstr>
      <vt:lpstr>Slide 7</vt:lpstr>
      <vt:lpstr>The B-I-B-L-E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Two-Step Bible Study</vt:lpstr>
      <vt:lpstr>Two-Step Bible Study</vt:lpstr>
      <vt:lpstr>Two-Step Bible Study</vt:lpstr>
      <vt:lpstr>Two-Step Bible Study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No Contradictions – II Peter 1:20</vt:lpstr>
      <vt:lpstr>Slide 31</vt:lpstr>
      <vt:lpstr>Slide 32</vt:lpstr>
      <vt:lpstr>No Contradictions – Romans 3:4</vt:lpstr>
      <vt:lpstr>Slide 34</vt:lpstr>
      <vt:lpstr>No Contradictions – Proverbs 8:7-9</vt:lpstr>
      <vt:lpstr>Slide 36</vt:lpstr>
      <vt:lpstr>No Contradictions – John 10:34-35</vt:lpstr>
      <vt:lpstr>Slide 38</vt:lpstr>
      <vt:lpstr>No Contradictions – I John 2:21</vt:lpstr>
      <vt:lpstr>Slide 40</vt:lpstr>
      <vt:lpstr>No Contradictions – II Peter 1:20</vt:lpstr>
      <vt:lpstr>Slide 42</vt:lpstr>
      <vt:lpstr>Why Is This Our First Rule?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Are there Difficulties with this Rule?</vt:lpstr>
      <vt:lpstr>Slide 81</vt:lpstr>
      <vt:lpstr>Only what a Verse Cannot Mean?</vt:lpstr>
      <vt:lpstr>Slide 83</vt:lpstr>
      <vt:lpstr>Slide 84</vt:lpstr>
      <vt:lpstr>Slide 85</vt:lpstr>
      <vt:lpstr>Slide 86</vt:lpstr>
      <vt:lpstr>Slide 87</vt:lpstr>
      <vt:lpstr>Slide 88</vt:lpstr>
      <vt:lpstr>Slide 89</vt:lpstr>
      <vt:lpstr>Slide 90</vt:lpstr>
      <vt:lpstr>For Further Study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466</cp:revision>
  <dcterms:created xsi:type="dcterms:W3CDTF">2017-08-02T11:43:28Z</dcterms:created>
  <dcterms:modified xsi:type="dcterms:W3CDTF">2017-09-22T20:50:45Z</dcterms:modified>
</cp:coreProperties>
</file>