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77" r:id="rId4"/>
    <p:sldId id="280" r:id="rId5"/>
    <p:sldId id="279" r:id="rId6"/>
    <p:sldId id="282" r:id="rId7"/>
    <p:sldId id="281" r:id="rId8"/>
    <p:sldId id="278"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8" autoAdjust="0"/>
    <p:restoredTop sz="94660"/>
  </p:normalViewPr>
  <p:slideViewPr>
    <p:cSldViewPr snapToGrid="0">
      <p:cViewPr varScale="1">
        <p:scale>
          <a:sx n="110" d="100"/>
          <a:sy n="110" d="100"/>
        </p:scale>
        <p:origin x="510"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CB850-09BD-AA8D-884B-0E5CACF8A8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A37A65-A59B-4DEF-92CD-983546FBAD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EED6CB-1A89-BE07-CF6F-E0B3428CE0C0}"/>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5" name="Footer Placeholder 4">
            <a:extLst>
              <a:ext uri="{FF2B5EF4-FFF2-40B4-BE49-F238E27FC236}">
                <a16:creationId xmlns:a16="http://schemas.microsoft.com/office/drawing/2014/main" id="{CEAEA9B0-96DE-E14A-E867-0F38743E3B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89DEE6-BF01-4766-E732-49E08CD14F88}"/>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29947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C922-0003-504C-7B9D-328BFC16A4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0783C2-E2EE-ADA4-CD2D-75D70E375F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53A10A-A728-D613-5FFC-6506A7FC12A8}"/>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5" name="Footer Placeholder 4">
            <a:extLst>
              <a:ext uri="{FF2B5EF4-FFF2-40B4-BE49-F238E27FC236}">
                <a16:creationId xmlns:a16="http://schemas.microsoft.com/office/drawing/2014/main" id="{E462A4DA-301A-1B0C-9B90-5F9F52D923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3DEB95-5742-C411-D7D2-E034EF951154}"/>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324223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326D85-9487-0A3A-E1F0-2CB9913F60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5E4A66-1264-59FB-256E-C1A6D2CEAD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6169E0-864C-6ADF-7285-95F606B1392F}"/>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5" name="Footer Placeholder 4">
            <a:extLst>
              <a:ext uri="{FF2B5EF4-FFF2-40B4-BE49-F238E27FC236}">
                <a16:creationId xmlns:a16="http://schemas.microsoft.com/office/drawing/2014/main" id="{1B11FA5A-F733-C85C-5382-98D1B72A56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BBB59A-FD8B-6794-CF66-A9FAFAC753E5}"/>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2172025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589EB-22A8-75ED-7DB4-0182C68063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60AC92-9D22-DE49-9E52-0047212BCB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82740C-E31E-0BDF-692E-A10C56FF297C}"/>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5" name="Footer Placeholder 4">
            <a:extLst>
              <a:ext uri="{FF2B5EF4-FFF2-40B4-BE49-F238E27FC236}">
                <a16:creationId xmlns:a16="http://schemas.microsoft.com/office/drawing/2014/main" id="{01B7CD78-661E-CE29-7D92-A4F9F27504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009301-C50F-41AA-5D8F-36D797A0EDBA}"/>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2260000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6E6D1-74CA-CC5B-2B6E-C3A382C38C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CD43C8-BE4B-C56C-36C5-5F57CEE1D29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7D12737-EE1E-F0D2-136B-109FA01C4F65}"/>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5" name="Footer Placeholder 4">
            <a:extLst>
              <a:ext uri="{FF2B5EF4-FFF2-40B4-BE49-F238E27FC236}">
                <a16:creationId xmlns:a16="http://schemas.microsoft.com/office/drawing/2014/main" id="{CA6DAFED-AAEC-7D16-C10F-E790512B37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FD419F-D2EB-4782-D462-E4EA22E027E2}"/>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325308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953F9-C97C-310B-EA33-EEE0F66477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027F14C-0B63-F06E-D493-041BD3EBCD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2B02E6-6C4F-9F30-4E93-3C4D015A754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3EC8F7-AB8B-AAC6-8C7F-905B730DDD9D}"/>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6" name="Footer Placeholder 5">
            <a:extLst>
              <a:ext uri="{FF2B5EF4-FFF2-40B4-BE49-F238E27FC236}">
                <a16:creationId xmlns:a16="http://schemas.microsoft.com/office/drawing/2014/main" id="{6389BB3C-4DEA-AB4F-E5A1-CF93642EE8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88C436-8E9B-8C43-B499-4C105871F936}"/>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3981114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89743-574E-56C8-EAB9-5C58487A1F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E4F585-2CB7-21F2-4A15-C2D593C24E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AEA945-435A-4EB0-B44D-97680CBA3B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0291F9-D51C-49AF-6269-05E36E011F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BA79193-E4E1-7A98-AC4A-027A8D771E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DFEB1CD-C460-407A-AB66-3104093ED2E7}"/>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8" name="Footer Placeholder 7">
            <a:extLst>
              <a:ext uri="{FF2B5EF4-FFF2-40B4-BE49-F238E27FC236}">
                <a16:creationId xmlns:a16="http://schemas.microsoft.com/office/drawing/2014/main" id="{055547D3-0D2D-C909-8078-A70EB1AB61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74132F-20E1-B9FA-E794-D9D9D431FBA7}"/>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1362586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A5A4C-5E23-FC51-7F65-2CE9ABE660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07514B-B254-9974-4D8F-699A69C7DBAD}"/>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4" name="Footer Placeholder 3">
            <a:extLst>
              <a:ext uri="{FF2B5EF4-FFF2-40B4-BE49-F238E27FC236}">
                <a16:creationId xmlns:a16="http://schemas.microsoft.com/office/drawing/2014/main" id="{08913696-6AB8-7AFF-EAC9-4D3D23D33A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31AEF3-BA0C-5875-9C33-6833C096C2C3}"/>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40689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C9A0D7-F2AE-8A6F-D4A9-CB8161EE1372}"/>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3" name="Footer Placeholder 2">
            <a:extLst>
              <a:ext uri="{FF2B5EF4-FFF2-40B4-BE49-F238E27FC236}">
                <a16:creationId xmlns:a16="http://schemas.microsoft.com/office/drawing/2014/main" id="{DB96483F-8CA3-E283-D727-FE3F99DB220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75AC92-C0D4-692F-C8F4-654F73C429D7}"/>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1624928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538DA-0F83-CDE9-E1C2-0023073B39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806E33-77B8-B5C8-C0B5-4B0392EA26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A98EF4-2129-B5C7-0CF7-F8FBF94AD7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68B254-D21E-DB99-028A-12471284E554}"/>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6" name="Footer Placeholder 5">
            <a:extLst>
              <a:ext uri="{FF2B5EF4-FFF2-40B4-BE49-F238E27FC236}">
                <a16:creationId xmlns:a16="http://schemas.microsoft.com/office/drawing/2014/main" id="{17EDD4CE-3544-92B4-06C7-D7C35E9E08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21286C-952A-04B5-AB3A-E2204835DA27}"/>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4021365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27E49-C6EF-DEB3-73A3-9E8246FEBC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991506-C9C8-B7DB-F1C2-024AD03F3A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9AB5E4-96B7-2A78-05C7-EB4C1584C0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96FD31-D1DC-457A-74CD-8A2B3A9A46A1}"/>
              </a:ext>
            </a:extLst>
          </p:cNvPr>
          <p:cNvSpPr>
            <a:spLocks noGrp="1"/>
          </p:cNvSpPr>
          <p:nvPr>
            <p:ph type="dt" sz="half" idx="10"/>
          </p:nvPr>
        </p:nvSpPr>
        <p:spPr/>
        <p:txBody>
          <a:bodyPr/>
          <a:lstStyle/>
          <a:p>
            <a:fld id="{F71CD4AC-7CE5-4720-9ED9-7ED350FFB2A2}" type="datetimeFigureOut">
              <a:rPr lang="en-US" smtClean="0"/>
              <a:t>7/22/2025</a:t>
            </a:fld>
            <a:endParaRPr lang="en-US"/>
          </a:p>
        </p:txBody>
      </p:sp>
      <p:sp>
        <p:nvSpPr>
          <p:cNvPr id="6" name="Footer Placeholder 5">
            <a:extLst>
              <a:ext uri="{FF2B5EF4-FFF2-40B4-BE49-F238E27FC236}">
                <a16:creationId xmlns:a16="http://schemas.microsoft.com/office/drawing/2014/main" id="{0304B36F-E857-82A7-E726-EE90508FF3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09292D-A4D1-F11F-D3BB-E0455F5EA9E9}"/>
              </a:ext>
            </a:extLst>
          </p:cNvPr>
          <p:cNvSpPr>
            <a:spLocks noGrp="1"/>
          </p:cNvSpPr>
          <p:nvPr>
            <p:ph type="sldNum" sz="quarter" idx="12"/>
          </p:nvPr>
        </p:nvSpPr>
        <p:spPr/>
        <p:txBody>
          <a:bodyPr/>
          <a:lstStyle/>
          <a:p>
            <a:fld id="{FDECE149-092C-487B-9562-BBDFE5039A30}" type="slidenum">
              <a:rPr lang="en-US" smtClean="0"/>
              <a:t>‹#›</a:t>
            </a:fld>
            <a:endParaRPr lang="en-US"/>
          </a:p>
        </p:txBody>
      </p:sp>
    </p:spTree>
    <p:extLst>
      <p:ext uri="{BB962C8B-B14F-4D97-AF65-F5344CB8AC3E}">
        <p14:creationId xmlns:p14="http://schemas.microsoft.com/office/powerpoint/2010/main" val="172519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075784-9E74-00E6-210D-52699283B3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963366E-AFD3-8B87-59B6-2AC79E6DEF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95E6BD-FB53-AF6A-1A48-8A0E02258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1CD4AC-7CE5-4720-9ED9-7ED350FFB2A2}" type="datetimeFigureOut">
              <a:rPr lang="en-US" smtClean="0"/>
              <a:t>7/22/2025</a:t>
            </a:fld>
            <a:endParaRPr lang="en-US"/>
          </a:p>
        </p:txBody>
      </p:sp>
      <p:sp>
        <p:nvSpPr>
          <p:cNvPr id="5" name="Footer Placeholder 4">
            <a:extLst>
              <a:ext uri="{FF2B5EF4-FFF2-40B4-BE49-F238E27FC236}">
                <a16:creationId xmlns:a16="http://schemas.microsoft.com/office/drawing/2014/main" id="{39FA5BEE-D94C-E7DE-08FE-FB393EEFD7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9DE5ADE-6324-BCE7-32DE-D0176A0BFE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ECE149-092C-487B-9562-BBDFE5039A30}" type="slidenum">
              <a:rPr lang="en-US" smtClean="0"/>
              <a:t>‹#›</a:t>
            </a:fld>
            <a:endParaRPr lang="en-US"/>
          </a:p>
        </p:txBody>
      </p:sp>
    </p:spTree>
    <p:extLst>
      <p:ext uri="{BB962C8B-B14F-4D97-AF65-F5344CB8AC3E}">
        <p14:creationId xmlns:p14="http://schemas.microsoft.com/office/powerpoint/2010/main" val="20040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www.letgodbetrue.com/pdf/he-ascended-powerpoint.pdf" TargetMode="External"/><Relationship Id="rId3" Type="http://schemas.openxmlformats.org/officeDocument/2006/relationships/hyperlink" Target="http://www.letgodbetrue.com/pdf/sonship-simplified-slides.pdf" TargetMode="External"/><Relationship Id="rId7" Type="http://schemas.openxmlformats.org/officeDocument/2006/relationships/hyperlink" Target="http://www.letgodbetrue.com/pdf/christ-wars-timeline-02-16-2017.pdf" TargetMode="External"/><Relationship Id="rId12" Type="http://schemas.openxmlformats.org/officeDocument/2006/relationships/hyperlink" Target="http://www.letgodbetrue.com/bible/scripture/bible-babel.php" TargetMode="External"/><Relationship Id="rId2" Type="http://schemas.openxmlformats.org/officeDocument/2006/relationships/hyperlink" Target="https://letgodbetrue.com/sermons/index/year-2020/jesus-the-son-of-god-1/" TargetMode="External"/><Relationship Id="rId1" Type="http://schemas.openxmlformats.org/officeDocument/2006/relationships/slideLayout" Target="../slideLayouts/slideLayout2.xml"/><Relationship Id="rId6" Type="http://schemas.openxmlformats.org/officeDocument/2006/relationships/hyperlink" Target="http://www.letgodbetrue.com/pdf/christ-wars.pdf" TargetMode="External"/><Relationship Id="rId11" Type="http://schemas.openxmlformats.org/officeDocument/2006/relationships/hyperlink" Target="http://www.letgodbetrue.com/pdf/mystery-of-godliness.pdf" TargetMode="External"/><Relationship Id="rId5" Type="http://schemas.openxmlformats.org/officeDocument/2006/relationships/hyperlink" Target="http://www.letgodbetrue.com/pdf/pauls-first-sermon.pdf" TargetMode="External"/><Relationship Id="rId10" Type="http://schemas.openxmlformats.org/officeDocument/2006/relationships/hyperlink" Target="http://www.letgodbetrue.com/pdf/mystery-of-godliness-powerpoint.pdf" TargetMode="External"/><Relationship Id="rId4" Type="http://schemas.openxmlformats.org/officeDocument/2006/relationships/hyperlink" Target="http://www.letgodbetrue.com/bible/christ/sonship-of-christ.php" TargetMode="External"/><Relationship Id="rId9" Type="http://schemas.openxmlformats.org/officeDocument/2006/relationships/hyperlink" Target="http://www.letgodbetrue.com/sermons/christ/coronation-of-jesus/sermon.ph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AB264-6B62-3C58-BA14-53F6D3FD1B1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222EA7D-8F71-8045-E872-A19F5215DF03}"/>
              </a:ext>
            </a:extLst>
          </p:cNvPr>
          <p:cNvSpPr>
            <a:spLocks noGrp="1"/>
          </p:cNvSpPr>
          <p:nvPr>
            <p:ph type="title"/>
          </p:nvPr>
        </p:nvSpPr>
        <p:spPr/>
        <p:txBody>
          <a:bodyPr/>
          <a:lstStyle/>
          <a:p>
            <a:pPr algn="ctr"/>
            <a:r>
              <a:rPr lang="en-US" b="1" dirty="0"/>
              <a:t>This Day Have I Begotten Thee</a:t>
            </a:r>
            <a:br>
              <a:rPr lang="en-US" b="1" dirty="0"/>
            </a:br>
            <a:endParaRPr lang="en-US" dirty="0"/>
          </a:p>
        </p:txBody>
      </p:sp>
      <p:sp>
        <p:nvSpPr>
          <p:cNvPr id="5" name="Content Placeholder 4">
            <a:extLst>
              <a:ext uri="{FF2B5EF4-FFF2-40B4-BE49-F238E27FC236}">
                <a16:creationId xmlns:a16="http://schemas.microsoft.com/office/drawing/2014/main" id="{D95A6710-8D1A-649D-66FC-B441C13F6F32}"/>
              </a:ext>
            </a:extLst>
          </p:cNvPr>
          <p:cNvSpPr>
            <a:spLocks noGrp="1"/>
          </p:cNvSpPr>
          <p:nvPr>
            <p:ph idx="1"/>
          </p:nvPr>
        </p:nvSpPr>
        <p:spPr/>
        <p:txBody>
          <a:bodyPr>
            <a:normAutofit/>
          </a:bodyPr>
          <a:lstStyle/>
          <a:p>
            <a:pPr marL="0" indent="0" algn="ctr">
              <a:buNone/>
            </a:pPr>
            <a:r>
              <a:rPr lang="en-US" dirty="0"/>
              <a:t>“I will declare the decree: the LORD hath said unto me, Thou art my Son; </a:t>
            </a:r>
            <a:r>
              <a:rPr lang="en-US" b="1" u="sng" dirty="0"/>
              <a:t>this day have I begotten thee</a:t>
            </a:r>
            <a:r>
              <a:rPr lang="en-US" dirty="0"/>
              <a:t>.”</a:t>
            </a:r>
          </a:p>
          <a:p>
            <a:pPr marL="0" indent="0" algn="ctr">
              <a:buNone/>
            </a:pPr>
            <a:r>
              <a:rPr lang="en-US" dirty="0"/>
              <a:t>Psalm 2:7 </a:t>
            </a:r>
          </a:p>
          <a:p>
            <a:pPr marL="0" indent="0" algn="ctr">
              <a:buNone/>
            </a:pPr>
            <a:r>
              <a:rPr lang="en-US" dirty="0"/>
              <a:t> </a:t>
            </a:r>
          </a:p>
          <a:p>
            <a:pPr marL="0" indent="0" algn="ctr">
              <a:buNone/>
            </a:pPr>
            <a:r>
              <a:rPr lang="en-US" dirty="0"/>
              <a:t>“For unto which of the angels said he at any time, Thou art my Son, </a:t>
            </a:r>
            <a:r>
              <a:rPr lang="en-US" b="1" u="sng" dirty="0"/>
              <a:t>this day have I begotten thee</a:t>
            </a:r>
            <a:r>
              <a:rPr lang="en-US" dirty="0"/>
              <a:t>? And again, I will be to him a Father, and he shall be to me a Son?”</a:t>
            </a:r>
          </a:p>
          <a:p>
            <a:pPr marL="0" indent="0" algn="ctr">
              <a:buNone/>
            </a:pPr>
            <a:r>
              <a:rPr lang="en-US" dirty="0"/>
              <a:t>Hebrews 1:5</a:t>
            </a:r>
          </a:p>
          <a:p>
            <a:endParaRPr lang="en-US" dirty="0"/>
          </a:p>
        </p:txBody>
      </p:sp>
    </p:spTree>
    <p:extLst>
      <p:ext uri="{BB962C8B-B14F-4D97-AF65-F5344CB8AC3E}">
        <p14:creationId xmlns:p14="http://schemas.microsoft.com/office/powerpoint/2010/main" val="457017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3B90C-AA3D-95C6-A52D-8414CBF7617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EAABE01-5F29-05C9-06D9-5AA15640E7C8}"/>
              </a:ext>
            </a:extLst>
          </p:cNvPr>
          <p:cNvSpPr>
            <a:spLocks noGrp="1"/>
          </p:cNvSpPr>
          <p:nvPr>
            <p:ph type="title"/>
          </p:nvPr>
        </p:nvSpPr>
        <p:spPr/>
        <p:txBody>
          <a:bodyPr>
            <a:normAutofit fontScale="90000"/>
          </a:bodyPr>
          <a:lstStyle/>
          <a:p>
            <a:pPr algn="ctr"/>
            <a:br>
              <a:rPr lang="en-US" b="1" dirty="0"/>
            </a:br>
            <a:r>
              <a:rPr lang="en-US" b="1" dirty="0"/>
              <a:t>Matthew 11:25-27</a:t>
            </a:r>
            <a:br>
              <a:rPr lang="en-US" dirty="0"/>
            </a:br>
            <a:br>
              <a:rPr lang="en-US" b="1" dirty="0"/>
            </a:br>
            <a:endParaRPr lang="en-US" dirty="0"/>
          </a:p>
        </p:txBody>
      </p:sp>
      <p:sp>
        <p:nvSpPr>
          <p:cNvPr id="5" name="Content Placeholder 4">
            <a:extLst>
              <a:ext uri="{FF2B5EF4-FFF2-40B4-BE49-F238E27FC236}">
                <a16:creationId xmlns:a16="http://schemas.microsoft.com/office/drawing/2014/main" id="{5F8A05C5-C56F-E984-5E95-922900F45AB1}"/>
              </a:ext>
            </a:extLst>
          </p:cNvPr>
          <p:cNvSpPr>
            <a:spLocks noGrp="1"/>
          </p:cNvSpPr>
          <p:nvPr>
            <p:ph idx="1"/>
          </p:nvPr>
        </p:nvSpPr>
        <p:spPr>
          <a:xfrm>
            <a:off x="838199" y="1193074"/>
            <a:ext cx="10691949" cy="5503817"/>
          </a:xfrm>
        </p:spPr>
        <p:txBody>
          <a:bodyPr>
            <a:normAutofit/>
          </a:bodyPr>
          <a:lstStyle/>
          <a:p>
            <a:pPr marL="0" lvl="0" indent="0">
              <a:buNone/>
            </a:pPr>
            <a:endParaRPr lang="en-US" sz="1800" dirty="0"/>
          </a:p>
          <a:p>
            <a:pPr marL="0" lvl="0" indent="0">
              <a:buNone/>
            </a:pPr>
            <a:r>
              <a:rPr lang="en-US" sz="1800" dirty="0"/>
              <a:t>1. God hides the truth from the wise and prudent – those who are educated and think highly of their ability. Think Pharisees, Sadducees, lawyers, and scribes.</a:t>
            </a:r>
          </a:p>
          <a:p>
            <a:endParaRPr lang="en-US" sz="1800" dirty="0"/>
          </a:p>
          <a:p>
            <a:pPr marL="0" lvl="0" indent="0">
              <a:buNone/>
            </a:pPr>
            <a:r>
              <a:rPr lang="en-US" sz="1800" dirty="0"/>
              <a:t>2. God reveals the gospel to babes – those not educated and despised by the educated elite. Think publicans, harlots, and fishermen.</a:t>
            </a:r>
          </a:p>
          <a:p>
            <a:pPr marL="0" indent="0">
              <a:buNone/>
            </a:pPr>
            <a:r>
              <a:rPr lang="en-US" sz="1800" dirty="0"/>
              <a:t> </a:t>
            </a:r>
          </a:p>
          <a:p>
            <a:pPr marL="0" lvl="0" indent="0">
              <a:buNone/>
            </a:pPr>
            <a:r>
              <a:rPr lang="en-US" sz="1800" dirty="0"/>
              <a:t>3. Why does He? Because it seems fair and right to Him.</a:t>
            </a:r>
          </a:p>
          <a:p>
            <a:pPr marL="0" indent="0">
              <a:buNone/>
            </a:pPr>
            <a:r>
              <a:rPr lang="en-US" sz="1800" dirty="0"/>
              <a:t> </a:t>
            </a:r>
          </a:p>
          <a:p>
            <a:pPr marL="0" lvl="0" indent="0">
              <a:buNone/>
            </a:pPr>
            <a:r>
              <a:rPr lang="en-US" sz="1800" dirty="0"/>
              <a:t>4. We depend on God to know either the Son or Father, but He will reveal both to humble Bible believers.</a:t>
            </a:r>
          </a:p>
          <a:p>
            <a:endParaRPr lang="en-US" dirty="0"/>
          </a:p>
        </p:txBody>
      </p:sp>
    </p:spTree>
    <p:extLst>
      <p:ext uri="{BB962C8B-B14F-4D97-AF65-F5344CB8AC3E}">
        <p14:creationId xmlns:p14="http://schemas.microsoft.com/office/powerpoint/2010/main" val="594728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5422D-384F-E2C2-0FE0-2414B2AB746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9584876-DF6C-A5A6-529D-E28443E50A8B}"/>
              </a:ext>
            </a:extLst>
          </p:cNvPr>
          <p:cNvSpPr>
            <a:spLocks noGrp="1"/>
          </p:cNvSpPr>
          <p:nvPr>
            <p:ph type="title"/>
          </p:nvPr>
        </p:nvSpPr>
        <p:spPr/>
        <p:txBody>
          <a:bodyPr>
            <a:normAutofit fontScale="90000"/>
          </a:bodyPr>
          <a:lstStyle/>
          <a:p>
            <a:pPr algn="ctr"/>
            <a:br>
              <a:rPr lang="en-US" b="1" dirty="0"/>
            </a:br>
            <a:r>
              <a:rPr lang="en-US" b="1" dirty="0"/>
              <a:t>First Four Rules of Bible Study</a:t>
            </a:r>
            <a:br>
              <a:rPr lang="en-US" dirty="0"/>
            </a:br>
            <a:br>
              <a:rPr lang="en-US" b="1" dirty="0"/>
            </a:br>
            <a:endParaRPr lang="en-US" dirty="0"/>
          </a:p>
        </p:txBody>
      </p:sp>
      <p:sp>
        <p:nvSpPr>
          <p:cNvPr id="5" name="Content Placeholder 4">
            <a:extLst>
              <a:ext uri="{FF2B5EF4-FFF2-40B4-BE49-F238E27FC236}">
                <a16:creationId xmlns:a16="http://schemas.microsoft.com/office/drawing/2014/main" id="{B34D04E7-E2E0-4C9C-A313-C8A78C5A256A}"/>
              </a:ext>
            </a:extLst>
          </p:cNvPr>
          <p:cNvSpPr>
            <a:spLocks noGrp="1"/>
          </p:cNvSpPr>
          <p:nvPr>
            <p:ph idx="1"/>
          </p:nvPr>
        </p:nvSpPr>
        <p:spPr>
          <a:xfrm>
            <a:off x="838199" y="1193074"/>
            <a:ext cx="10691949" cy="5503817"/>
          </a:xfrm>
        </p:spPr>
        <p:txBody>
          <a:bodyPr>
            <a:normAutofit/>
          </a:bodyPr>
          <a:lstStyle/>
          <a:p>
            <a:pPr marL="0" lvl="0" indent="0">
              <a:buNone/>
            </a:pPr>
            <a:endParaRPr lang="en-US" sz="1800" dirty="0"/>
          </a:p>
          <a:p>
            <a:pPr marL="0" lvl="0" indent="0">
              <a:buNone/>
            </a:pPr>
            <a:r>
              <a:rPr lang="en-US" dirty="0"/>
              <a:t>1. No contradictions in the Bible.  </a:t>
            </a:r>
          </a:p>
          <a:p>
            <a:pPr marL="0" indent="0">
              <a:buNone/>
            </a:pPr>
            <a:endParaRPr lang="en-US" dirty="0"/>
          </a:p>
          <a:p>
            <a:pPr marL="0" lvl="0" indent="0">
              <a:buNone/>
            </a:pPr>
            <a:r>
              <a:rPr lang="en-US" dirty="0"/>
              <a:t>2. A text without context is a pretext.</a:t>
            </a:r>
          </a:p>
          <a:p>
            <a:pPr marL="0" indent="0">
              <a:buNone/>
            </a:pPr>
            <a:endParaRPr lang="en-US" dirty="0"/>
          </a:p>
          <a:p>
            <a:pPr marL="0" lvl="0" indent="0">
              <a:buNone/>
            </a:pPr>
            <a:r>
              <a:rPr lang="en-US" dirty="0"/>
              <a:t>3. Compare scripture with scripture.</a:t>
            </a:r>
          </a:p>
          <a:p>
            <a:pPr marL="0" indent="0">
              <a:buNone/>
            </a:pPr>
            <a:endParaRPr lang="en-US" dirty="0"/>
          </a:p>
          <a:p>
            <a:pPr marL="0" lvl="0" indent="0">
              <a:buNone/>
            </a:pPr>
            <a:r>
              <a:rPr lang="en-US" dirty="0"/>
              <a:t>4. Rightly divide words for their sense.</a:t>
            </a:r>
          </a:p>
          <a:p>
            <a:pPr marL="0" indent="0">
              <a:buNone/>
            </a:pPr>
            <a:endParaRPr lang="en-US" dirty="0"/>
          </a:p>
          <a:p>
            <a:endParaRPr lang="en-US" dirty="0"/>
          </a:p>
        </p:txBody>
      </p:sp>
    </p:spTree>
    <p:extLst>
      <p:ext uri="{BB962C8B-B14F-4D97-AF65-F5344CB8AC3E}">
        <p14:creationId xmlns:p14="http://schemas.microsoft.com/office/powerpoint/2010/main" val="2474402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E86D7-B3B6-5B60-0218-9E7C912DBB1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1AC234E-DD72-7689-1C53-FDDEBE703129}"/>
              </a:ext>
            </a:extLst>
          </p:cNvPr>
          <p:cNvSpPr>
            <a:spLocks noGrp="1"/>
          </p:cNvSpPr>
          <p:nvPr>
            <p:ph type="title"/>
          </p:nvPr>
        </p:nvSpPr>
        <p:spPr/>
        <p:txBody>
          <a:bodyPr>
            <a:normAutofit fontScale="90000"/>
          </a:bodyPr>
          <a:lstStyle/>
          <a:p>
            <a:pPr algn="ctr"/>
            <a:br>
              <a:rPr lang="en-US" b="1" dirty="0"/>
            </a:br>
            <a:r>
              <a:rPr lang="en-US" b="1" dirty="0"/>
              <a:t>Another Place Teaching the Same</a:t>
            </a:r>
            <a:br>
              <a:rPr lang="en-US" dirty="0"/>
            </a:br>
            <a:br>
              <a:rPr lang="en-US" b="1" dirty="0"/>
            </a:br>
            <a:endParaRPr lang="en-US" dirty="0"/>
          </a:p>
        </p:txBody>
      </p:sp>
      <p:sp>
        <p:nvSpPr>
          <p:cNvPr id="5" name="Content Placeholder 4">
            <a:extLst>
              <a:ext uri="{FF2B5EF4-FFF2-40B4-BE49-F238E27FC236}">
                <a16:creationId xmlns:a16="http://schemas.microsoft.com/office/drawing/2014/main" id="{D51D3534-434A-55A6-FF44-4C1CA6AB00E4}"/>
              </a:ext>
            </a:extLst>
          </p:cNvPr>
          <p:cNvSpPr>
            <a:spLocks noGrp="1"/>
          </p:cNvSpPr>
          <p:nvPr>
            <p:ph idx="1"/>
          </p:nvPr>
        </p:nvSpPr>
        <p:spPr>
          <a:xfrm>
            <a:off x="838199" y="1193074"/>
            <a:ext cx="10691949" cy="5503817"/>
          </a:xfrm>
        </p:spPr>
        <p:txBody>
          <a:bodyPr>
            <a:normAutofit/>
          </a:bodyPr>
          <a:lstStyle/>
          <a:p>
            <a:pPr marL="0" indent="0" algn="ctr">
              <a:buNone/>
            </a:pPr>
            <a:r>
              <a:rPr lang="en-US" b="1" u="sng" dirty="0"/>
              <a:t>Romans 1</a:t>
            </a:r>
            <a:endParaRPr lang="en-US" dirty="0"/>
          </a:p>
          <a:p>
            <a:pPr marL="0" indent="0">
              <a:buNone/>
            </a:pPr>
            <a:r>
              <a:rPr lang="en-US" dirty="0"/>
              <a:t> </a:t>
            </a:r>
          </a:p>
          <a:p>
            <a:pPr marL="0" indent="0">
              <a:buNone/>
            </a:pPr>
            <a:r>
              <a:rPr lang="en-US" sz="2200" dirty="0"/>
              <a:t>1  Paul, a servant of Jesus Christ, called to be an apostle, separated unto the gospel of God,</a:t>
            </a:r>
          </a:p>
          <a:p>
            <a:pPr marL="0" indent="0">
              <a:buNone/>
            </a:pPr>
            <a:r>
              <a:rPr lang="en-US" sz="2200" dirty="0"/>
              <a:t>2  (Which he had promised afore by his prophets in the holy scriptures,)</a:t>
            </a:r>
          </a:p>
          <a:p>
            <a:pPr marL="0" indent="0">
              <a:buNone/>
            </a:pPr>
            <a:r>
              <a:rPr lang="en-US" sz="2200" dirty="0"/>
              <a:t>3  Concerning his Son Jesus Christ our Lord, which was made of the seed of David according to the flesh;</a:t>
            </a:r>
          </a:p>
          <a:p>
            <a:pPr marL="0" indent="0">
              <a:buNone/>
            </a:pPr>
            <a:r>
              <a:rPr lang="en-US" sz="2200" dirty="0"/>
              <a:t>4  And </a:t>
            </a:r>
            <a:r>
              <a:rPr lang="en-US" sz="2200" b="1" u="sng" dirty="0"/>
              <a:t>declared to be the Son of God with power</a:t>
            </a:r>
            <a:r>
              <a:rPr lang="en-US" sz="2200" dirty="0"/>
              <a:t>, according to the spirit of holiness, </a:t>
            </a:r>
            <a:r>
              <a:rPr lang="en-US" sz="2200" b="1" u="sng" dirty="0"/>
              <a:t>by the resurrection from the dead</a:t>
            </a:r>
            <a:r>
              <a:rPr lang="en-US" sz="2200" dirty="0"/>
              <a:t>:</a:t>
            </a:r>
          </a:p>
          <a:p>
            <a:endParaRPr lang="en-US" dirty="0"/>
          </a:p>
        </p:txBody>
      </p:sp>
    </p:spTree>
    <p:extLst>
      <p:ext uri="{BB962C8B-B14F-4D97-AF65-F5344CB8AC3E}">
        <p14:creationId xmlns:p14="http://schemas.microsoft.com/office/powerpoint/2010/main" val="1732942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24BE6-02AD-D46F-B66A-FEBCDE2F00A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6472F6F-FECF-8203-6A99-6ECE1B6FB363}"/>
              </a:ext>
            </a:extLst>
          </p:cNvPr>
          <p:cNvSpPr>
            <a:spLocks noGrp="1"/>
          </p:cNvSpPr>
          <p:nvPr>
            <p:ph type="title"/>
          </p:nvPr>
        </p:nvSpPr>
        <p:spPr/>
        <p:txBody>
          <a:bodyPr>
            <a:normAutofit fontScale="90000"/>
          </a:bodyPr>
          <a:lstStyle/>
          <a:p>
            <a:pPr algn="ctr"/>
            <a:br>
              <a:rPr lang="en-US" b="1" dirty="0"/>
            </a:br>
            <a:r>
              <a:rPr lang="en-US" b="1" dirty="0"/>
              <a:t>Another Place Teaching the Same</a:t>
            </a:r>
            <a:br>
              <a:rPr lang="en-US" dirty="0"/>
            </a:br>
            <a:br>
              <a:rPr lang="en-US" b="1" dirty="0"/>
            </a:br>
            <a:endParaRPr lang="en-US" dirty="0"/>
          </a:p>
        </p:txBody>
      </p:sp>
      <p:sp>
        <p:nvSpPr>
          <p:cNvPr id="5" name="Content Placeholder 4">
            <a:extLst>
              <a:ext uri="{FF2B5EF4-FFF2-40B4-BE49-F238E27FC236}">
                <a16:creationId xmlns:a16="http://schemas.microsoft.com/office/drawing/2014/main" id="{10EE6170-F05C-270E-6375-D3091F3E7FC8}"/>
              </a:ext>
            </a:extLst>
          </p:cNvPr>
          <p:cNvSpPr>
            <a:spLocks noGrp="1"/>
          </p:cNvSpPr>
          <p:nvPr>
            <p:ph idx="1"/>
          </p:nvPr>
        </p:nvSpPr>
        <p:spPr>
          <a:xfrm>
            <a:off x="838199" y="1193074"/>
            <a:ext cx="10691949" cy="5503817"/>
          </a:xfrm>
        </p:spPr>
        <p:txBody>
          <a:bodyPr>
            <a:normAutofit/>
          </a:bodyPr>
          <a:lstStyle/>
          <a:p>
            <a:pPr marL="0" indent="0" algn="ctr">
              <a:buNone/>
            </a:pPr>
            <a:r>
              <a:rPr lang="en-US" b="1" u="sng" dirty="0"/>
              <a:t>Revelation 1</a:t>
            </a:r>
            <a:endParaRPr lang="en-US" dirty="0"/>
          </a:p>
          <a:p>
            <a:pPr marL="0" indent="0">
              <a:buNone/>
            </a:pPr>
            <a:endParaRPr lang="en-US" sz="2200" dirty="0"/>
          </a:p>
          <a:p>
            <a:pPr marL="0" indent="0">
              <a:buNone/>
            </a:pPr>
            <a:r>
              <a:rPr lang="en-US" sz="2200" dirty="0"/>
              <a:t>4 John to the seven churches which are in Asia: Grace be unto you, and peace, from him which is, and which was, and which is to come; and from the seven Spirits which are before his throne;</a:t>
            </a:r>
          </a:p>
          <a:p>
            <a:pPr marL="0" indent="0">
              <a:buNone/>
            </a:pPr>
            <a:r>
              <a:rPr lang="en-US" sz="2200" dirty="0"/>
              <a:t>5  And from Jesus Christ, who is the faithful witness, and </a:t>
            </a:r>
            <a:r>
              <a:rPr lang="en-US" sz="2200" b="1" u="sng" dirty="0"/>
              <a:t>the first begotten of the dead</a:t>
            </a:r>
            <a:r>
              <a:rPr lang="en-US" sz="2200" dirty="0"/>
              <a:t>, and the prince of the kings of the earth. Unto him that loved us, and washed us from our sins in his own blood,</a:t>
            </a:r>
          </a:p>
          <a:p>
            <a:pPr marL="0" indent="0">
              <a:buNone/>
            </a:pPr>
            <a:r>
              <a:rPr lang="en-US" sz="2200" dirty="0"/>
              <a:t>6  And hath made us kings and priests unto God and his Father; to him be glory and dominion for ever and ever. Amen.</a:t>
            </a:r>
          </a:p>
          <a:p>
            <a:endParaRPr lang="en-US" dirty="0"/>
          </a:p>
        </p:txBody>
      </p:sp>
    </p:spTree>
    <p:extLst>
      <p:ext uri="{BB962C8B-B14F-4D97-AF65-F5344CB8AC3E}">
        <p14:creationId xmlns:p14="http://schemas.microsoft.com/office/powerpoint/2010/main" val="2687157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2A682-1041-E09F-A91E-F50A6D739F3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B5019F0-5513-C6B0-231B-59E166AD21F4}"/>
              </a:ext>
            </a:extLst>
          </p:cNvPr>
          <p:cNvSpPr>
            <a:spLocks noGrp="1"/>
          </p:cNvSpPr>
          <p:nvPr>
            <p:ph type="title"/>
          </p:nvPr>
        </p:nvSpPr>
        <p:spPr/>
        <p:txBody>
          <a:bodyPr>
            <a:normAutofit fontScale="90000"/>
          </a:bodyPr>
          <a:lstStyle/>
          <a:p>
            <a:pPr algn="ctr"/>
            <a:br>
              <a:rPr lang="en-US" b="1" dirty="0"/>
            </a:br>
            <a:r>
              <a:rPr lang="en-US" b="1" dirty="0"/>
              <a:t>Another Place Teaching the Same</a:t>
            </a:r>
            <a:br>
              <a:rPr lang="en-US" dirty="0"/>
            </a:br>
            <a:br>
              <a:rPr lang="en-US" b="1" dirty="0"/>
            </a:br>
            <a:endParaRPr lang="en-US" dirty="0"/>
          </a:p>
        </p:txBody>
      </p:sp>
      <p:sp>
        <p:nvSpPr>
          <p:cNvPr id="5" name="Content Placeholder 4">
            <a:extLst>
              <a:ext uri="{FF2B5EF4-FFF2-40B4-BE49-F238E27FC236}">
                <a16:creationId xmlns:a16="http://schemas.microsoft.com/office/drawing/2014/main" id="{D4E2A0E7-8BB7-3AD0-B2FA-2BD027B5EB81}"/>
              </a:ext>
            </a:extLst>
          </p:cNvPr>
          <p:cNvSpPr>
            <a:spLocks noGrp="1"/>
          </p:cNvSpPr>
          <p:nvPr>
            <p:ph idx="1"/>
          </p:nvPr>
        </p:nvSpPr>
        <p:spPr>
          <a:xfrm>
            <a:off x="838199" y="1193074"/>
            <a:ext cx="10691949" cy="5503817"/>
          </a:xfrm>
        </p:spPr>
        <p:txBody>
          <a:bodyPr>
            <a:normAutofit/>
          </a:bodyPr>
          <a:lstStyle/>
          <a:p>
            <a:pPr marL="0" indent="0" algn="ctr">
              <a:buNone/>
            </a:pPr>
            <a:r>
              <a:rPr lang="en-US" b="1" u="sng" dirty="0"/>
              <a:t>Colossians 1</a:t>
            </a:r>
            <a:endParaRPr lang="en-US" dirty="0"/>
          </a:p>
          <a:p>
            <a:pPr marL="0" indent="0">
              <a:buNone/>
            </a:pPr>
            <a:endParaRPr lang="en-US" sz="2200" dirty="0"/>
          </a:p>
          <a:p>
            <a:pPr marL="0" indent="0">
              <a:buNone/>
            </a:pPr>
            <a:r>
              <a:rPr lang="en-US" sz="2200" dirty="0"/>
              <a:t>15  Who is the image of the invisible God, the firstborn of every creature:</a:t>
            </a:r>
          </a:p>
          <a:p>
            <a:pPr marL="0" indent="0">
              <a:buNone/>
            </a:pPr>
            <a:r>
              <a:rPr lang="en-US" sz="2200" dirty="0"/>
              <a:t>16  For by him were all things created, that are in heaven, and that are in earth, visible and invisible, whether they be thrones, or dominions, or principalities, or powers: all things were created by him, and for him:</a:t>
            </a:r>
          </a:p>
          <a:p>
            <a:pPr marL="0" indent="0">
              <a:buNone/>
            </a:pPr>
            <a:r>
              <a:rPr lang="en-US" sz="2200" dirty="0"/>
              <a:t>17  And he is before all things, and by him all things consist.</a:t>
            </a:r>
          </a:p>
          <a:p>
            <a:pPr marL="0" indent="0">
              <a:buNone/>
            </a:pPr>
            <a:r>
              <a:rPr lang="en-US" sz="2200" dirty="0"/>
              <a:t>18  And he is the head of the body, the church: who is the beginning, </a:t>
            </a:r>
            <a:r>
              <a:rPr lang="en-US" sz="2200" b="1" u="sng" dirty="0"/>
              <a:t>the firstborn from the dead</a:t>
            </a:r>
            <a:r>
              <a:rPr lang="en-US" sz="2200" dirty="0"/>
              <a:t>; that in all things he might have the preeminence.</a:t>
            </a:r>
          </a:p>
          <a:p>
            <a:pPr marL="0" indent="0">
              <a:buNone/>
            </a:pPr>
            <a:r>
              <a:rPr lang="en-US" sz="2200" dirty="0"/>
              <a:t>19  For it pleased the Father that in him should all fulness dwell;</a:t>
            </a:r>
          </a:p>
          <a:p>
            <a:pPr marL="0" indent="0">
              <a:buNone/>
            </a:pPr>
            <a:endParaRPr lang="en-US" dirty="0"/>
          </a:p>
        </p:txBody>
      </p:sp>
    </p:spTree>
    <p:extLst>
      <p:ext uri="{BB962C8B-B14F-4D97-AF65-F5344CB8AC3E}">
        <p14:creationId xmlns:p14="http://schemas.microsoft.com/office/powerpoint/2010/main" val="1103816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CDD43-7E33-B7D1-09C3-FF3DEE72126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89D82DB-1109-8F8B-F886-F4A327682A8B}"/>
              </a:ext>
            </a:extLst>
          </p:cNvPr>
          <p:cNvSpPr>
            <a:spLocks noGrp="1"/>
          </p:cNvSpPr>
          <p:nvPr>
            <p:ph type="title"/>
          </p:nvPr>
        </p:nvSpPr>
        <p:spPr/>
        <p:txBody>
          <a:bodyPr>
            <a:normAutofit fontScale="90000"/>
          </a:bodyPr>
          <a:lstStyle/>
          <a:p>
            <a:pPr algn="ctr"/>
            <a:br>
              <a:rPr lang="en-US" b="1" dirty="0"/>
            </a:br>
            <a:r>
              <a:rPr lang="en-US" b="1" dirty="0"/>
              <a:t>A Related Passage</a:t>
            </a:r>
            <a:br>
              <a:rPr lang="en-US" dirty="0"/>
            </a:br>
            <a:br>
              <a:rPr lang="en-US" b="1" dirty="0"/>
            </a:br>
            <a:endParaRPr lang="en-US" dirty="0"/>
          </a:p>
        </p:txBody>
      </p:sp>
      <p:sp>
        <p:nvSpPr>
          <p:cNvPr id="5" name="Content Placeholder 4">
            <a:extLst>
              <a:ext uri="{FF2B5EF4-FFF2-40B4-BE49-F238E27FC236}">
                <a16:creationId xmlns:a16="http://schemas.microsoft.com/office/drawing/2014/main" id="{67FB0AB8-3636-BF9C-C45B-B7C0409BC6B4}"/>
              </a:ext>
            </a:extLst>
          </p:cNvPr>
          <p:cNvSpPr>
            <a:spLocks noGrp="1"/>
          </p:cNvSpPr>
          <p:nvPr>
            <p:ph idx="1"/>
          </p:nvPr>
        </p:nvSpPr>
        <p:spPr>
          <a:xfrm>
            <a:off x="838199" y="1193074"/>
            <a:ext cx="10691949" cy="5503817"/>
          </a:xfrm>
        </p:spPr>
        <p:txBody>
          <a:bodyPr>
            <a:normAutofit/>
          </a:bodyPr>
          <a:lstStyle/>
          <a:p>
            <a:pPr marL="0" indent="0" algn="ctr">
              <a:buNone/>
            </a:pPr>
            <a:r>
              <a:rPr lang="en-US" b="1" u="sng" dirty="0"/>
              <a:t>Matthew 12</a:t>
            </a:r>
            <a:endParaRPr lang="en-US" dirty="0"/>
          </a:p>
          <a:p>
            <a:pPr marL="0" indent="0">
              <a:buNone/>
            </a:pPr>
            <a:endParaRPr lang="en-US" sz="2200" dirty="0"/>
          </a:p>
          <a:p>
            <a:pPr marL="0" indent="0">
              <a:buNone/>
            </a:pPr>
            <a:r>
              <a:rPr lang="en-US" sz="2200" dirty="0"/>
              <a:t>38. Then certain of the scribes and of the Pharisees answered, saying, Master, we would see a sign from thee.</a:t>
            </a:r>
          </a:p>
          <a:p>
            <a:pPr marL="0" indent="0">
              <a:buNone/>
            </a:pPr>
            <a:r>
              <a:rPr lang="en-US" sz="2200" dirty="0"/>
              <a:t>39  But he answered and said unto them, An evil and adulterous generation </a:t>
            </a:r>
            <a:r>
              <a:rPr lang="en-US" sz="2200" dirty="0" err="1"/>
              <a:t>seeketh</a:t>
            </a:r>
            <a:r>
              <a:rPr lang="en-US" sz="2200" dirty="0"/>
              <a:t> after a sign; and there shall no sign be given to it, </a:t>
            </a:r>
            <a:r>
              <a:rPr lang="en-US" sz="2200" b="1" u="sng" dirty="0"/>
              <a:t>but the sign of the prophet Jonas</a:t>
            </a:r>
            <a:r>
              <a:rPr lang="en-US" sz="2200" dirty="0"/>
              <a:t>:</a:t>
            </a:r>
          </a:p>
          <a:p>
            <a:pPr marL="0" indent="0">
              <a:buNone/>
            </a:pPr>
            <a:r>
              <a:rPr lang="en-US" sz="2200" dirty="0"/>
              <a:t>40  For as Jonas was three days and three nights in the whale’s belly; so shall the Son of man be three days and three nights in the heart of the earth.</a:t>
            </a:r>
          </a:p>
          <a:p>
            <a:pPr marL="0" indent="0">
              <a:buNone/>
            </a:pPr>
            <a:endParaRPr lang="en-US" dirty="0"/>
          </a:p>
        </p:txBody>
      </p:sp>
    </p:spTree>
    <p:extLst>
      <p:ext uri="{BB962C8B-B14F-4D97-AF65-F5344CB8AC3E}">
        <p14:creationId xmlns:p14="http://schemas.microsoft.com/office/powerpoint/2010/main" val="8964300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C077BE-D84B-CFAF-ECD2-3F28AA9AD4B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185F15-13FB-9894-12A3-1F707C42B0F3}"/>
              </a:ext>
            </a:extLst>
          </p:cNvPr>
          <p:cNvSpPr>
            <a:spLocks noGrp="1"/>
          </p:cNvSpPr>
          <p:nvPr>
            <p:ph type="title"/>
          </p:nvPr>
        </p:nvSpPr>
        <p:spPr/>
        <p:txBody>
          <a:bodyPr>
            <a:normAutofit fontScale="90000"/>
          </a:bodyPr>
          <a:lstStyle/>
          <a:p>
            <a:pPr algn="ctr"/>
            <a:br>
              <a:rPr lang="en-US" b="1" dirty="0"/>
            </a:br>
            <a:r>
              <a:rPr lang="en-US" b="1" dirty="0"/>
              <a:t>A Related Passage</a:t>
            </a:r>
            <a:br>
              <a:rPr lang="en-US" dirty="0"/>
            </a:br>
            <a:br>
              <a:rPr lang="en-US" b="1" dirty="0"/>
            </a:br>
            <a:endParaRPr lang="en-US" dirty="0"/>
          </a:p>
        </p:txBody>
      </p:sp>
      <p:sp>
        <p:nvSpPr>
          <p:cNvPr id="5" name="Content Placeholder 4">
            <a:extLst>
              <a:ext uri="{FF2B5EF4-FFF2-40B4-BE49-F238E27FC236}">
                <a16:creationId xmlns:a16="http://schemas.microsoft.com/office/drawing/2014/main" id="{FF8EAD51-033A-D793-096B-FA6ACE795614}"/>
              </a:ext>
            </a:extLst>
          </p:cNvPr>
          <p:cNvSpPr>
            <a:spLocks noGrp="1"/>
          </p:cNvSpPr>
          <p:nvPr>
            <p:ph idx="1"/>
          </p:nvPr>
        </p:nvSpPr>
        <p:spPr>
          <a:xfrm>
            <a:off x="838199" y="1193074"/>
            <a:ext cx="10691949" cy="5503817"/>
          </a:xfrm>
        </p:spPr>
        <p:txBody>
          <a:bodyPr>
            <a:normAutofit/>
          </a:bodyPr>
          <a:lstStyle/>
          <a:p>
            <a:pPr marL="0" indent="0" algn="ctr">
              <a:buNone/>
            </a:pPr>
            <a:r>
              <a:rPr lang="en-US" b="1" u="sng" dirty="0"/>
              <a:t>John 2</a:t>
            </a:r>
            <a:endParaRPr lang="en-US" dirty="0"/>
          </a:p>
          <a:p>
            <a:pPr marL="0" indent="0">
              <a:buNone/>
            </a:pPr>
            <a:endParaRPr lang="en-US" sz="2200" dirty="0"/>
          </a:p>
          <a:p>
            <a:pPr marL="0" indent="0">
              <a:buNone/>
            </a:pPr>
            <a:r>
              <a:rPr lang="en-US" sz="2200" dirty="0"/>
              <a:t>18  Then answered the Jews and said unto him, What sign </a:t>
            </a:r>
            <a:r>
              <a:rPr lang="en-US" sz="2200" dirty="0" err="1"/>
              <a:t>shewest</a:t>
            </a:r>
            <a:r>
              <a:rPr lang="en-US" sz="2200" dirty="0"/>
              <a:t> thou unto us, seeing that thou </a:t>
            </a:r>
            <a:r>
              <a:rPr lang="en-US" sz="2200" dirty="0" err="1"/>
              <a:t>doest</a:t>
            </a:r>
            <a:r>
              <a:rPr lang="en-US" sz="2200" dirty="0"/>
              <a:t> these things?</a:t>
            </a:r>
          </a:p>
          <a:p>
            <a:pPr marL="0" indent="0">
              <a:buNone/>
            </a:pPr>
            <a:r>
              <a:rPr lang="en-US" sz="2200" dirty="0"/>
              <a:t>19  Jesus answered and said unto them, </a:t>
            </a:r>
            <a:r>
              <a:rPr lang="en-US" sz="2200" b="1" u="sng" dirty="0"/>
              <a:t>Destroy this temple, and in three days I will raise it up</a:t>
            </a:r>
            <a:r>
              <a:rPr lang="en-US" sz="2200" dirty="0"/>
              <a:t>.</a:t>
            </a:r>
          </a:p>
          <a:p>
            <a:pPr marL="0" indent="0">
              <a:buNone/>
            </a:pPr>
            <a:r>
              <a:rPr lang="en-US" sz="2200" dirty="0"/>
              <a:t>20.  Then said the Jews, Forty and six years was this temple in building, and wilt thou rear it up in three days?</a:t>
            </a:r>
          </a:p>
          <a:p>
            <a:pPr marL="0" indent="0">
              <a:buNone/>
            </a:pPr>
            <a:r>
              <a:rPr lang="en-US" sz="2200" dirty="0"/>
              <a:t>21  But he </a:t>
            </a:r>
            <a:r>
              <a:rPr lang="en-US" sz="2200" dirty="0" err="1"/>
              <a:t>spake</a:t>
            </a:r>
            <a:r>
              <a:rPr lang="en-US" sz="2200" dirty="0"/>
              <a:t> of the temple of his body.</a:t>
            </a:r>
          </a:p>
          <a:p>
            <a:pPr marL="0" indent="0">
              <a:buNone/>
            </a:pPr>
            <a:r>
              <a:rPr lang="en-US" sz="2200" dirty="0"/>
              <a:t>22  When therefore he was risen from the dead, his disciples remembered that he had said this unto them; and they believed the scripture, and the word which Jesus had said.</a:t>
            </a:r>
          </a:p>
          <a:p>
            <a:pPr marL="0" indent="0">
              <a:buNone/>
            </a:pPr>
            <a:endParaRPr lang="en-US" dirty="0"/>
          </a:p>
        </p:txBody>
      </p:sp>
    </p:spTree>
    <p:extLst>
      <p:ext uri="{BB962C8B-B14F-4D97-AF65-F5344CB8AC3E}">
        <p14:creationId xmlns:p14="http://schemas.microsoft.com/office/powerpoint/2010/main" val="3497942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C4BF8-E54F-D2A5-F954-72F3184261A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65232B9-E9CA-7620-6E7E-E27A920385C7}"/>
              </a:ext>
            </a:extLst>
          </p:cNvPr>
          <p:cNvSpPr>
            <a:spLocks noGrp="1"/>
          </p:cNvSpPr>
          <p:nvPr>
            <p:ph type="title"/>
          </p:nvPr>
        </p:nvSpPr>
        <p:spPr/>
        <p:txBody>
          <a:bodyPr>
            <a:normAutofit fontScale="90000"/>
          </a:bodyPr>
          <a:lstStyle/>
          <a:p>
            <a:pPr algn="ctr"/>
            <a:br>
              <a:rPr lang="en-US" b="1" dirty="0"/>
            </a:br>
            <a:r>
              <a:rPr lang="en-US" b="1" dirty="0"/>
              <a:t>What Do the Wise and Prudent Say?</a:t>
            </a:r>
            <a:br>
              <a:rPr lang="en-US" dirty="0"/>
            </a:br>
            <a:br>
              <a:rPr lang="en-US" b="1" dirty="0"/>
            </a:br>
            <a:endParaRPr lang="en-US" dirty="0"/>
          </a:p>
        </p:txBody>
      </p:sp>
      <p:sp>
        <p:nvSpPr>
          <p:cNvPr id="5" name="Content Placeholder 4">
            <a:extLst>
              <a:ext uri="{FF2B5EF4-FFF2-40B4-BE49-F238E27FC236}">
                <a16:creationId xmlns:a16="http://schemas.microsoft.com/office/drawing/2014/main" id="{2A0989E1-0366-E864-A1EF-BC7F1C916418}"/>
              </a:ext>
            </a:extLst>
          </p:cNvPr>
          <p:cNvSpPr>
            <a:spLocks noGrp="1"/>
          </p:cNvSpPr>
          <p:nvPr>
            <p:ph idx="1"/>
          </p:nvPr>
        </p:nvSpPr>
        <p:spPr>
          <a:xfrm>
            <a:off x="838199" y="1193074"/>
            <a:ext cx="10691949" cy="5503817"/>
          </a:xfrm>
        </p:spPr>
        <p:txBody>
          <a:bodyPr>
            <a:normAutofit/>
          </a:bodyPr>
          <a:lstStyle/>
          <a:p>
            <a:pPr marL="0" indent="0" algn="ctr">
              <a:buNone/>
            </a:pPr>
            <a:endParaRPr lang="en-US" b="1" u="sng" dirty="0"/>
          </a:p>
          <a:p>
            <a:pPr marL="0" indent="0" algn="ctr">
              <a:buNone/>
            </a:pPr>
            <a:r>
              <a:rPr lang="en-US" b="1" u="sng" dirty="0"/>
              <a:t>Geneva Bible (John Calvin)</a:t>
            </a:r>
            <a:endParaRPr lang="en-US" sz="2200" dirty="0"/>
          </a:p>
          <a:p>
            <a:pPr marL="0" indent="0">
              <a:buNone/>
            </a:pPr>
            <a:r>
              <a:rPr lang="en-US" sz="1900" i="1" dirty="0"/>
              <a:t>So it is applied to Christ in his first coming and manifestation to the world.</a:t>
            </a:r>
            <a:endParaRPr lang="en-US" sz="1900" dirty="0"/>
          </a:p>
          <a:p>
            <a:pPr marL="0" indent="0">
              <a:buNone/>
            </a:pPr>
            <a:endParaRPr lang="en-US" sz="2200" dirty="0"/>
          </a:p>
          <a:p>
            <a:pPr marL="0" indent="0" algn="ctr">
              <a:buNone/>
            </a:pPr>
            <a:r>
              <a:rPr lang="en-US" b="1" u="sng" dirty="0"/>
              <a:t>John MacArthur</a:t>
            </a:r>
            <a:endParaRPr lang="en-US" dirty="0"/>
          </a:p>
          <a:p>
            <a:pPr marL="0" indent="0">
              <a:buNone/>
            </a:pPr>
            <a:r>
              <a:rPr lang="en-US" sz="1900" i="1" dirty="0"/>
              <a:t>It is now my conviction that the begetting spoken of in Psalm 2 and Hebrews 1 is not an event that takes place in time. Even though at first glance Scripture seems to employ terminology with temporal overtones (“this day have I begotten thee”), the context of Psalm 2:7 seems clearly to be a reference to the eternal decree of God. It is reasonable to conclude that the begetting spoken of there is also something that pertains to eternity rather than a point in time. The temporal language should therefore be understood as figurative, not literal.</a:t>
            </a:r>
            <a:endParaRPr lang="en-US" sz="1900" dirty="0"/>
          </a:p>
          <a:p>
            <a:pPr marL="0" indent="0">
              <a:spcBef>
                <a:spcPts val="600"/>
              </a:spcBef>
              <a:buNone/>
            </a:pPr>
            <a:r>
              <a:rPr lang="en-US" sz="1900" i="1" dirty="0"/>
              <a:t> </a:t>
            </a:r>
            <a:endParaRPr lang="en-US" sz="1900" dirty="0"/>
          </a:p>
          <a:p>
            <a:pPr marL="0" indent="0">
              <a:spcBef>
                <a:spcPts val="600"/>
              </a:spcBef>
              <a:buNone/>
            </a:pPr>
            <a:r>
              <a:rPr lang="en-US" sz="1900" i="1" dirty="0"/>
              <a:t>The begetting referred to in Psalm 2 and John 1:14 clearly seems to be something more than the conception of Christ’s humanity in Mary’s womb.</a:t>
            </a:r>
            <a:endParaRPr lang="en-US" sz="1900" dirty="0"/>
          </a:p>
          <a:p>
            <a:pPr marL="0" indent="0">
              <a:buNone/>
            </a:pPr>
            <a:endParaRPr lang="en-US" dirty="0"/>
          </a:p>
        </p:txBody>
      </p:sp>
    </p:spTree>
    <p:extLst>
      <p:ext uri="{BB962C8B-B14F-4D97-AF65-F5344CB8AC3E}">
        <p14:creationId xmlns:p14="http://schemas.microsoft.com/office/powerpoint/2010/main" val="13940798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48F1F-7098-1ACE-F7BA-88506AEABAB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A686653-9E38-4884-EE18-C5F1768BC618}"/>
              </a:ext>
            </a:extLst>
          </p:cNvPr>
          <p:cNvSpPr>
            <a:spLocks noGrp="1"/>
          </p:cNvSpPr>
          <p:nvPr>
            <p:ph type="title"/>
          </p:nvPr>
        </p:nvSpPr>
        <p:spPr/>
        <p:txBody>
          <a:bodyPr>
            <a:normAutofit fontScale="90000"/>
          </a:bodyPr>
          <a:lstStyle/>
          <a:p>
            <a:pPr algn="ctr"/>
            <a:br>
              <a:rPr lang="en-US" b="1" dirty="0"/>
            </a:br>
            <a:r>
              <a:rPr lang="en-US" b="1" dirty="0"/>
              <a:t>What Do the Wise and Prudent Say?</a:t>
            </a:r>
            <a:br>
              <a:rPr lang="en-US" dirty="0"/>
            </a:br>
            <a:br>
              <a:rPr lang="en-US" b="1" dirty="0"/>
            </a:br>
            <a:endParaRPr lang="en-US" dirty="0"/>
          </a:p>
        </p:txBody>
      </p:sp>
      <p:sp>
        <p:nvSpPr>
          <p:cNvPr id="5" name="Content Placeholder 4">
            <a:extLst>
              <a:ext uri="{FF2B5EF4-FFF2-40B4-BE49-F238E27FC236}">
                <a16:creationId xmlns:a16="http://schemas.microsoft.com/office/drawing/2014/main" id="{79E28248-3BE2-941C-6642-16D5A99C38BC}"/>
              </a:ext>
            </a:extLst>
          </p:cNvPr>
          <p:cNvSpPr>
            <a:spLocks noGrp="1"/>
          </p:cNvSpPr>
          <p:nvPr>
            <p:ph idx="1"/>
          </p:nvPr>
        </p:nvSpPr>
        <p:spPr>
          <a:xfrm>
            <a:off x="838199" y="1193074"/>
            <a:ext cx="10691949" cy="5503817"/>
          </a:xfrm>
        </p:spPr>
        <p:txBody>
          <a:bodyPr>
            <a:normAutofit fontScale="47500" lnSpcReduction="20000"/>
          </a:bodyPr>
          <a:lstStyle/>
          <a:p>
            <a:pPr marL="0" indent="0">
              <a:buNone/>
            </a:pPr>
            <a:r>
              <a:rPr lang="en-US" b="1" dirty="0"/>
              <a:t> </a:t>
            </a:r>
            <a:endParaRPr lang="en-US" dirty="0"/>
          </a:p>
          <a:p>
            <a:pPr marL="0" indent="0" algn="ctr">
              <a:buNone/>
            </a:pPr>
            <a:r>
              <a:rPr lang="en-US" sz="5900" b="1" dirty="0"/>
              <a:t> </a:t>
            </a:r>
            <a:r>
              <a:rPr lang="en-US" sz="5900" b="1" u="sng" dirty="0"/>
              <a:t> Jamieson, Fausset, and Brown</a:t>
            </a:r>
            <a:endParaRPr lang="en-US" sz="5900" dirty="0"/>
          </a:p>
          <a:p>
            <a:pPr marL="0" indent="0" algn="ctr">
              <a:buNone/>
            </a:pPr>
            <a:r>
              <a:rPr lang="en-US" b="1" dirty="0"/>
              <a:t> </a:t>
            </a:r>
            <a:endParaRPr lang="en-US" dirty="0"/>
          </a:p>
          <a:p>
            <a:pPr marL="0" indent="0" algn="ctr">
              <a:buNone/>
            </a:pPr>
            <a:r>
              <a:rPr lang="en-US" sz="4000" b="1" u="sng" dirty="0"/>
              <a:t>Commenting on Psalm 2:7</a:t>
            </a:r>
            <a:endParaRPr lang="en-US" sz="4000" dirty="0"/>
          </a:p>
          <a:p>
            <a:pPr marL="0" indent="0">
              <a:buNone/>
            </a:pPr>
            <a:endParaRPr lang="en-US" sz="3500" dirty="0"/>
          </a:p>
          <a:p>
            <a:pPr marL="0" indent="0">
              <a:buNone/>
            </a:pPr>
            <a:r>
              <a:rPr lang="en-US" sz="4000" i="1" dirty="0"/>
              <a:t>In Acts 13:33, Paul’s quotation does not imply an application of this passage to the resurrection; for "raised up" in Acts 13:33 is used as in Acts 2:30 and 3:22, etc., to denote bringing Him into being as a man; and not that of resurrection, which it has only when, as in Acts 2:34 [should be 13:34], allusion is made to His death (Rom 1:4). That passage says He was declared as to His divine nature to be the Son of God, by the resurrection, and only teaches that that event manifested a truth already existing.</a:t>
            </a:r>
            <a:endParaRPr lang="en-US" sz="4000" dirty="0"/>
          </a:p>
          <a:p>
            <a:pPr marL="0" indent="0">
              <a:buNone/>
            </a:pPr>
            <a:r>
              <a:rPr lang="en-US" sz="3500" dirty="0"/>
              <a:t> </a:t>
            </a:r>
          </a:p>
          <a:p>
            <a:pPr marL="0" indent="0" algn="ctr">
              <a:buNone/>
            </a:pPr>
            <a:r>
              <a:rPr lang="en-US" sz="4000" b="1" u="sng" dirty="0"/>
              <a:t>Commenting on Acts 13:33</a:t>
            </a:r>
            <a:endParaRPr lang="en-US" sz="4000" dirty="0"/>
          </a:p>
          <a:p>
            <a:pPr marL="0" indent="0">
              <a:buNone/>
            </a:pPr>
            <a:r>
              <a:rPr lang="en-US" sz="3500" dirty="0"/>
              <a:t> </a:t>
            </a:r>
          </a:p>
          <a:p>
            <a:pPr marL="0" indent="0">
              <a:buNone/>
            </a:pPr>
            <a:r>
              <a:rPr lang="en-US" sz="4000" i="1" dirty="0"/>
              <a:t>Literally, “raised up”; but the meaning is (notwithstanding the contrary opinion of many excellent interpreters) “from the dead”; as the context plainly shows.</a:t>
            </a:r>
            <a:endParaRPr lang="en-US" sz="4000" dirty="0"/>
          </a:p>
          <a:p>
            <a:pPr marL="0" indent="0">
              <a:buNone/>
            </a:pPr>
            <a:r>
              <a:rPr lang="en-US" sz="4000" i="1" dirty="0"/>
              <a:t> </a:t>
            </a:r>
            <a:endParaRPr lang="en-US" sz="4000" dirty="0"/>
          </a:p>
          <a:p>
            <a:pPr marL="0" indent="0">
              <a:buNone/>
            </a:pPr>
            <a:r>
              <a:rPr lang="en-US" sz="4000" i="1" dirty="0"/>
              <a:t>It is against the whole sense of the New Testament to ascribe the origin of Christ’s Sonship to His resurrection.</a:t>
            </a:r>
            <a:endParaRPr lang="en-US" sz="4000" dirty="0"/>
          </a:p>
          <a:p>
            <a:pPr marL="0" indent="0">
              <a:buNone/>
            </a:pPr>
            <a:endParaRPr lang="en-US" dirty="0"/>
          </a:p>
        </p:txBody>
      </p:sp>
    </p:spTree>
    <p:extLst>
      <p:ext uri="{BB962C8B-B14F-4D97-AF65-F5344CB8AC3E}">
        <p14:creationId xmlns:p14="http://schemas.microsoft.com/office/powerpoint/2010/main" val="4166166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779F9-6E06-B183-681D-87C94E4C56E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19D3F7B-34FD-CC2B-6F21-404DA4758E47}"/>
              </a:ext>
            </a:extLst>
          </p:cNvPr>
          <p:cNvSpPr>
            <a:spLocks noGrp="1"/>
          </p:cNvSpPr>
          <p:nvPr>
            <p:ph type="title"/>
          </p:nvPr>
        </p:nvSpPr>
        <p:spPr>
          <a:xfrm>
            <a:off x="762000" y="365124"/>
            <a:ext cx="10515600" cy="2212613"/>
          </a:xfrm>
        </p:spPr>
        <p:txBody>
          <a:bodyPr>
            <a:normAutofit fontScale="90000"/>
          </a:bodyPr>
          <a:lstStyle/>
          <a:p>
            <a:pPr algn="ctr">
              <a:spcBef>
                <a:spcPts val="600"/>
              </a:spcBef>
            </a:pPr>
            <a:br>
              <a:rPr lang="en-US" dirty="0"/>
            </a:br>
            <a:r>
              <a:rPr lang="en-US" dirty="0"/>
              <a:t> </a:t>
            </a:r>
            <a:r>
              <a:rPr lang="en-US" b="1" dirty="0"/>
              <a:t> </a:t>
            </a:r>
            <a:r>
              <a:rPr lang="en-US" sz="3900" b="1" dirty="0"/>
              <a:t>How Do Other Bible Versions Translate Acts 13:33?</a:t>
            </a:r>
            <a:br>
              <a:rPr lang="en-US" sz="3900" b="1" dirty="0"/>
            </a:br>
            <a:br>
              <a:rPr lang="en-US" sz="1300" dirty="0"/>
            </a:br>
            <a:r>
              <a:rPr lang="en-US" sz="2000" b="1" u="sng" dirty="0"/>
              <a:t>They Remove AGAIN to Get Rid of Resurrection</a:t>
            </a:r>
            <a:br>
              <a:rPr lang="en-US" sz="1600" dirty="0"/>
            </a:br>
            <a:r>
              <a:rPr lang="en-US" sz="1600" dirty="0"/>
              <a:t> </a:t>
            </a:r>
            <a:br>
              <a:rPr lang="en-US" sz="1600" dirty="0"/>
            </a:br>
            <a:r>
              <a:rPr lang="en-US" sz="1600" i="1" dirty="0"/>
              <a:t>“how that God hath fulfilled the same unto our children, in that he raised up Jesus; as also it is written in the second psalm,</a:t>
            </a:r>
            <a:br>
              <a:rPr lang="en-US" sz="1600" i="1" dirty="0"/>
            </a:br>
            <a:r>
              <a:rPr lang="en-US" sz="1600" i="1" dirty="0"/>
              <a:t> Thou art my Son, this day have I begotten thee” (Revised Version, 1881).</a:t>
            </a:r>
            <a:br>
              <a:rPr lang="en-US" dirty="0"/>
            </a:br>
            <a:br>
              <a:rPr lang="en-US" dirty="0"/>
            </a:br>
            <a:r>
              <a:rPr lang="en-US" dirty="0"/>
              <a:t> </a:t>
            </a:r>
            <a:br>
              <a:rPr lang="en-US" dirty="0"/>
            </a:br>
            <a:endParaRPr lang="en-US" dirty="0"/>
          </a:p>
        </p:txBody>
      </p:sp>
      <p:sp>
        <p:nvSpPr>
          <p:cNvPr id="5" name="Content Placeholder 4">
            <a:extLst>
              <a:ext uri="{FF2B5EF4-FFF2-40B4-BE49-F238E27FC236}">
                <a16:creationId xmlns:a16="http://schemas.microsoft.com/office/drawing/2014/main" id="{66F20B24-9050-C905-1AF6-45863B62C482}"/>
              </a:ext>
            </a:extLst>
          </p:cNvPr>
          <p:cNvSpPr>
            <a:spLocks noGrp="1"/>
          </p:cNvSpPr>
          <p:nvPr>
            <p:ph sz="half" idx="1"/>
          </p:nvPr>
        </p:nvSpPr>
        <p:spPr>
          <a:xfrm>
            <a:off x="838200" y="2238100"/>
            <a:ext cx="5181600" cy="4342631"/>
          </a:xfrm>
        </p:spPr>
        <p:txBody>
          <a:bodyPr>
            <a:normAutofit fontScale="55000" lnSpcReduction="20000"/>
          </a:bodyPr>
          <a:lstStyle/>
          <a:p>
            <a:pPr marL="0" indent="0">
              <a:buNone/>
            </a:pPr>
            <a:r>
              <a:rPr lang="en-US" b="1" dirty="0"/>
              <a:t> </a:t>
            </a:r>
            <a:r>
              <a:rPr lang="en-US" dirty="0"/>
              <a:t>Geneva (1557)</a:t>
            </a:r>
          </a:p>
          <a:p>
            <a:pPr marL="0" indent="0">
              <a:buNone/>
            </a:pPr>
            <a:r>
              <a:rPr lang="en-US" dirty="0"/>
              <a:t>Rheims-Douay (1609)</a:t>
            </a:r>
          </a:p>
          <a:p>
            <a:pPr marL="0" indent="0">
              <a:buNone/>
            </a:pPr>
            <a:r>
              <a:rPr lang="en-US" dirty="0"/>
              <a:t>Darby Bible (1890)</a:t>
            </a:r>
          </a:p>
          <a:p>
            <a:pPr marL="0" indent="0">
              <a:buNone/>
            </a:pPr>
            <a:r>
              <a:rPr lang="en-US" dirty="0"/>
              <a:t>Young’s Literal Translation (1898)</a:t>
            </a:r>
          </a:p>
          <a:p>
            <a:pPr marL="0" indent="0">
              <a:buNone/>
            </a:pPr>
            <a:r>
              <a:rPr lang="en-US" dirty="0"/>
              <a:t>American Standard Version (1901)</a:t>
            </a:r>
          </a:p>
          <a:p>
            <a:pPr marL="0" indent="0">
              <a:buNone/>
            </a:pPr>
            <a:r>
              <a:rPr lang="en-US" dirty="0"/>
              <a:t>James Moffat Translation (1922)</a:t>
            </a:r>
          </a:p>
          <a:p>
            <a:pPr marL="0" indent="0">
              <a:buNone/>
            </a:pPr>
            <a:r>
              <a:rPr lang="en-US" dirty="0"/>
              <a:t>Complete Bible (1939)</a:t>
            </a:r>
          </a:p>
          <a:p>
            <a:pPr marL="0" indent="0">
              <a:buNone/>
            </a:pPr>
            <a:r>
              <a:rPr lang="en-US" dirty="0"/>
              <a:t>Revised Standard Version (1952)</a:t>
            </a:r>
          </a:p>
          <a:p>
            <a:pPr marL="0" indent="0">
              <a:buNone/>
            </a:pPr>
            <a:r>
              <a:rPr lang="en-US" dirty="0"/>
              <a:t>Modern Language Bible (1959)</a:t>
            </a:r>
          </a:p>
          <a:p>
            <a:pPr marL="0" indent="0">
              <a:buNone/>
            </a:pPr>
            <a:r>
              <a:rPr lang="en-US" dirty="0"/>
              <a:t>New World Translation (1961)</a:t>
            </a:r>
          </a:p>
          <a:p>
            <a:pPr marL="0" indent="0">
              <a:buNone/>
            </a:pPr>
            <a:r>
              <a:rPr lang="en-US" dirty="0"/>
              <a:t>Amplified Bible (1965)</a:t>
            </a:r>
          </a:p>
          <a:p>
            <a:pPr marL="0" indent="0">
              <a:buNone/>
            </a:pPr>
            <a:r>
              <a:rPr lang="en-US" dirty="0"/>
              <a:t>Jerusalem Bible (1966)</a:t>
            </a:r>
          </a:p>
          <a:p>
            <a:pPr marL="0" indent="0">
              <a:buNone/>
            </a:pPr>
            <a:r>
              <a:rPr lang="en-US" dirty="0"/>
              <a:t>New Scofield Reference Bible (1967)</a:t>
            </a:r>
          </a:p>
          <a:p>
            <a:pPr marL="0" indent="0">
              <a:buNone/>
            </a:pPr>
            <a:r>
              <a:rPr lang="en-US" dirty="0"/>
              <a:t>New Life Version (1969) New American Bible (1970)</a:t>
            </a:r>
          </a:p>
          <a:p>
            <a:pPr marL="0" indent="0">
              <a:buNone/>
            </a:pPr>
            <a:r>
              <a:rPr lang="en-US" dirty="0"/>
              <a:t>New English Bible (1970)</a:t>
            </a:r>
          </a:p>
          <a:p>
            <a:endParaRPr lang="en-US" dirty="0"/>
          </a:p>
          <a:p>
            <a:pPr marL="0" indent="0">
              <a:buNone/>
            </a:pPr>
            <a:endParaRPr lang="en-US" dirty="0"/>
          </a:p>
        </p:txBody>
      </p:sp>
      <p:sp>
        <p:nvSpPr>
          <p:cNvPr id="7" name="Content Placeholder 6">
            <a:extLst>
              <a:ext uri="{FF2B5EF4-FFF2-40B4-BE49-F238E27FC236}">
                <a16:creationId xmlns:a16="http://schemas.microsoft.com/office/drawing/2014/main" id="{80FF1B56-9E8C-0FD6-D2CC-ACD49EAF3B18}"/>
              </a:ext>
            </a:extLst>
          </p:cNvPr>
          <p:cNvSpPr>
            <a:spLocks noGrp="1"/>
          </p:cNvSpPr>
          <p:nvPr>
            <p:ph sz="half" idx="2"/>
          </p:nvPr>
        </p:nvSpPr>
        <p:spPr>
          <a:xfrm>
            <a:off x="6172200" y="2229393"/>
            <a:ext cx="5181600" cy="4351338"/>
          </a:xfrm>
        </p:spPr>
        <p:txBody>
          <a:bodyPr>
            <a:normAutofit fontScale="55000" lnSpcReduction="20000"/>
          </a:bodyPr>
          <a:lstStyle/>
          <a:p>
            <a:pPr marL="0" indent="0">
              <a:buNone/>
            </a:pPr>
            <a:r>
              <a:rPr lang="en-US" dirty="0"/>
              <a:t>New American Standard Bible (1971)</a:t>
            </a:r>
          </a:p>
          <a:p>
            <a:pPr marL="0" indent="0">
              <a:buNone/>
            </a:pPr>
            <a:r>
              <a:rPr lang="en-US" dirty="0"/>
              <a:t>Living Bible (1971)</a:t>
            </a:r>
          </a:p>
          <a:p>
            <a:pPr marL="0" indent="0">
              <a:buNone/>
            </a:pPr>
            <a:r>
              <a:rPr lang="en-US" dirty="0"/>
              <a:t>The Word Made Fresh (1972)</a:t>
            </a:r>
          </a:p>
          <a:p>
            <a:pPr marL="0" indent="0">
              <a:buNone/>
            </a:pPr>
            <a:r>
              <a:rPr lang="en-US" dirty="0"/>
              <a:t>Good News Bible (1976)</a:t>
            </a:r>
          </a:p>
          <a:p>
            <a:pPr marL="0" indent="0">
              <a:buNone/>
            </a:pPr>
            <a:r>
              <a:rPr lang="en-US" dirty="0"/>
              <a:t>New International Version (1978)</a:t>
            </a:r>
          </a:p>
          <a:p>
            <a:pPr marL="0" indent="0">
              <a:buNone/>
            </a:pPr>
            <a:r>
              <a:rPr lang="en-US" dirty="0"/>
              <a:t>New King James Version (1982)</a:t>
            </a:r>
          </a:p>
          <a:p>
            <a:pPr marL="0" indent="0">
              <a:buNone/>
            </a:pPr>
            <a:r>
              <a:rPr lang="en-US" dirty="0"/>
              <a:t>New Century Version (1986)</a:t>
            </a:r>
          </a:p>
          <a:p>
            <a:pPr marL="0" indent="0">
              <a:buNone/>
            </a:pPr>
            <a:r>
              <a:rPr lang="en-US" dirty="0"/>
              <a:t>New Revised Standard Version (1989)</a:t>
            </a:r>
          </a:p>
          <a:p>
            <a:pPr marL="0" indent="0">
              <a:buNone/>
            </a:pPr>
            <a:r>
              <a:rPr lang="en-US" dirty="0"/>
              <a:t>God’s Word Translation (1995)</a:t>
            </a:r>
          </a:p>
          <a:p>
            <a:pPr marL="0" indent="0">
              <a:buNone/>
            </a:pPr>
            <a:r>
              <a:rPr lang="en-US" dirty="0"/>
              <a:t>Contemporary English Version (1995)</a:t>
            </a:r>
          </a:p>
          <a:p>
            <a:pPr marL="0" indent="0">
              <a:buNone/>
            </a:pPr>
            <a:r>
              <a:rPr lang="en-US" dirty="0"/>
              <a:t>New International Reader’s (1996)</a:t>
            </a:r>
          </a:p>
          <a:p>
            <a:pPr marL="0" indent="0">
              <a:buNone/>
            </a:pPr>
            <a:r>
              <a:rPr lang="en-US" dirty="0"/>
              <a:t>New Living Translation (1996)</a:t>
            </a:r>
          </a:p>
          <a:p>
            <a:pPr marL="0" indent="0">
              <a:buNone/>
            </a:pPr>
            <a:r>
              <a:rPr lang="en-US" dirty="0"/>
              <a:t>English Standard Version (2001)</a:t>
            </a:r>
          </a:p>
          <a:p>
            <a:pPr marL="0" indent="0">
              <a:buNone/>
            </a:pPr>
            <a:r>
              <a:rPr lang="en-US" dirty="0"/>
              <a:t>The Message (2002)</a:t>
            </a:r>
          </a:p>
          <a:p>
            <a:pPr marL="0" indent="0">
              <a:buNone/>
            </a:pPr>
            <a:r>
              <a:rPr lang="en-US" dirty="0"/>
              <a:t>Holman Christian Standard Bible (2004)</a:t>
            </a:r>
          </a:p>
          <a:p>
            <a:endParaRPr lang="en-US" dirty="0"/>
          </a:p>
        </p:txBody>
      </p:sp>
    </p:spTree>
    <p:extLst>
      <p:ext uri="{BB962C8B-B14F-4D97-AF65-F5344CB8AC3E}">
        <p14:creationId xmlns:p14="http://schemas.microsoft.com/office/powerpoint/2010/main" val="1704723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B261FBE-C3D5-7AD1-B135-256B1A218CF6}"/>
              </a:ext>
            </a:extLst>
          </p:cNvPr>
          <p:cNvSpPr>
            <a:spLocks noGrp="1"/>
          </p:cNvSpPr>
          <p:nvPr>
            <p:ph type="title"/>
          </p:nvPr>
        </p:nvSpPr>
        <p:spPr/>
        <p:txBody>
          <a:bodyPr/>
          <a:lstStyle/>
          <a:p>
            <a:pPr algn="ctr"/>
            <a:r>
              <a:rPr lang="en-US" b="1" dirty="0"/>
              <a:t>When Did This Occur?</a:t>
            </a:r>
            <a:br>
              <a:rPr lang="en-US" b="1" dirty="0"/>
            </a:br>
            <a:endParaRPr lang="en-US" dirty="0"/>
          </a:p>
        </p:txBody>
      </p:sp>
      <p:sp>
        <p:nvSpPr>
          <p:cNvPr id="5" name="Content Placeholder 4">
            <a:extLst>
              <a:ext uri="{FF2B5EF4-FFF2-40B4-BE49-F238E27FC236}">
                <a16:creationId xmlns:a16="http://schemas.microsoft.com/office/drawing/2014/main" id="{93F70299-CD96-6AD9-EAEB-AB22F1642211}"/>
              </a:ext>
            </a:extLst>
          </p:cNvPr>
          <p:cNvSpPr>
            <a:spLocks noGrp="1"/>
          </p:cNvSpPr>
          <p:nvPr>
            <p:ph idx="1"/>
          </p:nvPr>
        </p:nvSpPr>
        <p:spPr>
          <a:xfrm>
            <a:off x="838199" y="1193074"/>
            <a:ext cx="10691949" cy="5503817"/>
          </a:xfrm>
        </p:spPr>
        <p:txBody>
          <a:bodyPr>
            <a:normAutofit fontScale="85000" lnSpcReduction="20000"/>
          </a:bodyPr>
          <a:lstStyle/>
          <a:p>
            <a:pPr marL="0" indent="0" algn="ctr">
              <a:buNone/>
            </a:pPr>
            <a:r>
              <a:rPr lang="en-US" b="1" dirty="0"/>
              <a:t>When Did Psalm 2:7 Actually Take Place?</a:t>
            </a:r>
            <a:endParaRPr lang="en-US" dirty="0"/>
          </a:p>
          <a:p>
            <a:pPr marL="0" indent="0" algn="ctr">
              <a:buNone/>
            </a:pPr>
            <a:r>
              <a:rPr lang="en-US" b="1" dirty="0"/>
              <a:t>When Did God Beget His Son Jesus this Way?</a:t>
            </a:r>
            <a:endParaRPr lang="en-US" dirty="0"/>
          </a:p>
          <a:p>
            <a:pPr marL="0" indent="0" algn="ctr">
              <a:buNone/>
            </a:pPr>
            <a:r>
              <a:rPr lang="en-US" b="1" dirty="0"/>
              <a:t>When Was Jesus Begotten as God’s Son?</a:t>
            </a:r>
            <a:endParaRPr lang="en-US" dirty="0"/>
          </a:p>
          <a:p>
            <a:pPr marL="0" indent="0">
              <a:buNone/>
            </a:pPr>
            <a:r>
              <a:rPr lang="en-US" dirty="0"/>
              <a:t> </a:t>
            </a:r>
          </a:p>
          <a:p>
            <a:pPr marL="0" indent="0">
              <a:buNone/>
            </a:pPr>
            <a:r>
              <a:rPr lang="en-US" dirty="0"/>
              <a:t>1. You likely think when Mary gave birth in Bethlehem.</a:t>
            </a:r>
          </a:p>
          <a:p>
            <a:pPr marL="0" indent="0">
              <a:buNone/>
            </a:pPr>
            <a:r>
              <a:rPr lang="en-US" dirty="0"/>
              <a:t> </a:t>
            </a:r>
          </a:p>
          <a:p>
            <a:pPr marL="0" indent="0">
              <a:buNone/>
            </a:pPr>
            <a:r>
              <a:rPr lang="en-US" dirty="0"/>
              <a:t>2. Origen, Pope Frank, and John MacArthur think that it happened in eternity past by eternal generation.</a:t>
            </a:r>
          </a:p>
          <a:p>
            <a:pPr marL="0" indent="0">
              <a:buNone/>
            </a:pPr>
            <a:r>
              <a:rPr lang="en-US" dirty="0"/>
              <a:t> </a:t>
            </a:r>
          </a:p>
          <a:p>
            <a:pPr marL="0" indent="0">
              <a:buNone/>
            </a:pPr>
            <a:r>
              <a:rPr lang="en-US" dirty="0"/>
              <a:t>3. But Paul taught that it happened at His resurrection, which will be soon seen (Acts 13:33), where Paul quoted this prophecy and applied it to resurrection.</a:t>
            </a:r>
          </a:p>
          <a:p>
            <a:pPr marL="0" indent="0">
              <a:buNone/>
            </a:pPr>
            <a:r>
              <a:rPr lang="en-US" dirty="0"/>
              <a:t> </a:t>
            </a:r>
          </a:p>
          <a:p>
            <a:pPr marL="0" indent="0">
              <a:buNone/>
            </a:pPr>
            <a:r>
              <a:rPr lang="en-US" dirty="0"/>
              <a:t>4. So we must make a choice – will we follow our feelings, the ideas of very fallible men, or the gifted apostle that wrote by Holy Spirit inspiration?</a:t>
            </a:r>
          </a:p>
          <a:p>
            <a:pPr marL="0" indent="0">
              <a:buNone/>
            </a:pPr>
            <a:r>
              <a:rPr lang="en-US" dirty="0"/>
              <a:t> </a:t>
            </a:r>
          </a:p>
          <a:p>
            <a:endParaRPr lang="en-US" dirty="0"/>
          </a:p>
        </p:txBody>
      </p:sp>
    </p:spTree>
    <p:extLst>
      <p:ext uri="{BB962C8B-B14F-4D97-AF65-F5344CB8AC3E}">
        <p14:creationId xmlns:p14="http://schemas.microsoft.com/office/powerpoint/2010/main" val="610061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319BD-EB82-DF71-7189-9406928A308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D146708-48DE-602C-B698-3E5A111AD3C0}"/>
              </a:ext>
            </a:extLst>
          </p:cNvPr>
          <p:cNvSpPr>
            <a:spLocks noGrp="1"/>
          </p:cNvSpPr>
          <p:nvPr>
            <p:ph type="title"/>
          </p:nvPr>
        </p:nvSpPr>
        <p:spPr/>
        <p:txBody>
          <a:bodyPr>
            <a:normAutofit fontScale="90000"/>
          </a:bodyPr>
          <a:lstStyle/>
          <a:p>
            <a:pPr algn="ctr"/>
            <a:br>
              <a:rPr lang="en-US" sz="4200" b="1" dirty="0"/>
            </a:br>
            <a:r>
              <a:rPr lang="en-US" sz="4200" b="1" dirty="0"/>
              <a:t>How Do Better Bible Versions</a:t>
            </a:r>
            <a:br>
              <a:rPr lang="en-US" sz="4200" dirty="0"/>
            </a:br>
            <a:r>
              <a:rPr lang="en-US" sz="4200" b="1" dirty="0"/>
              <a:t>Translate Acts 13:33?</a:t>
            </a:r>
            <a:br>
              <a:rPr lang="en-US" dirty="0"/>
            </a:br>
            <a:br>
              <a:rPr lang="en-US" b="1" dirty="0"/>
            </a:br>
            <a:endParaRPr lang="en-US" dirty="0"/>
          </a:p>
        </p:txBody>
      </p:sp>
      <p:sp>
        <p:nvSpPr>
          <p:cNvPr id="5" name="Content Placeholder 4">
            <a:extLst>
              <a:ext uri="{FF2B5EF4-FFF2-40B4-BE49-F238E27FC236}">
                <a16:creationId xmlns:a16="http://schemas.microsoft.com/office/drawing/2014/main" id="{87B3EF08-AF46-CD03-87CD-D062805A5BF5}"/>
              </a:ext>
            </a:extLst>
          </p:cNvPr>
          <p:cNvSpPr>
            <a:spLocks noGrp="1"/>
          </p:cNvSpPr>
          <p:nvPr>
            <p:ph idx="1"/>
          </p:nvPr>
        </p:nvSpPr>
        <p:spPr>
          <a:xfrm>
            <a:off x="838199" y="1193074"/>
            <a:ext cx="10691949" cy="5503817"/>
          </a:xfrm>
        </p:spPr>
        <p:txBody>
          <a:bodyPr>
            <a:normAutofit fontScale="77500" lnSpcReduction="20000"/>
          </a:bodyPr>
          <a:lstStyle/>
          <a:p>
            <a:pPr marL="0" indent="0">
              <a:buNone/>
            </a:pPr>
            <a:endParaRPr lang="en-US" b="1" u="sng" dirty="0"/>
          </a:p>
          <a:p>
            <a:pPr marL="0" indent="0" algn="ctr">
              <a:buNone/>
            </a:pPr>
            <a:r>
              <a:rPr lang="en-US" b="1" u="sng" dirty="0"/>
              <a:t>They Retain AGAIN to Prove Resurrection</a:t>
            </a:r>
            <a:endParaRPr lang="en-US" dirty="0"/>
          </a:p>
          <a:p>
            <a:pPr marL="0" indent="0">
              <a:buNone/>
            </a:pPr>
            <a:r>
              <a:rPr lang="en-US" dirty="0"/>
              <a:t> </a:t>
            </a:r>
          </a:p>
          <a:p>
            <a:pPr marL="0" indent="0">
              <a:buNone/>
            </a:pPr>
            <a:r>
              <a:rPr lang="en-US" i="1" dirty="0"/>
              <a:t>“for God hath fulfilled this to their sons, and again-raised Jesus; as in the second psalm it is written, Thou art my son, to day I begat thee” (Wycliffe, 1380).</a:t>
            </a:r>
            <a:endParaRPr lang="en-US" dirty="0"/>
          </a:p>
          <a:p>
            <a:pPr marL="0" indent="0">
              <a:buNone/>
            </a:pPr>
            <a:r>
              <a:rPr lang="en-US" i="1" dirty="0"/>
              <a:t> </a:t>
            </a:r>
            <a:endParaRPr lang="en-US" dirty="0"/>
          </a:p>
          <a:p>
            <a:pPr marL="0" indent="0">
              <a:buNone/>
            </a:pPr>
            <a:r>
              <a:rPr lang="en-US" i="1" dirty="0"/>
              <a:t>“God hath fulfilled unto us their children, in that he raised up Jesus again, even as it is written in the first Psalm: Thou art my son, this same day begat I thee” (Tyndale, 1534).</a:t>
            </a:r>
            <a:endParaRPr lang="en-US" dirty="0"/>
          </a:p>
          <a:p>
            <a:pPr marL="0" indent="0">
              <a:buNone/>
            </a:pPr>
            <a:r>
              <a:rPr lang="en-US" i="1" dirty="0"/>
              <a:t> </a:t>
            </a:r>
            <a:endParaRPr lang="en-US" dirty="0"/>
          </a:p>
          <a:p>
            <a:pPr marL="0" indent="0">
              <a:buNone/>
            </a:pPr>
            <a:r>
              <a:rPr lang="en-US" i="1" dirty="0"/>
              <a:t>“God hath fulfilled unto their children (even unto us) in that he raised up Jesus again: even as it is written in the first psalm: Thou art my son, this day have I begotten thee” (Cranmer, 1539).</a:t>
            </a:r>
            <a:endParaRPr lang="en-US" dirty="0"/>
          </a:p>
          <a:p>
            <a:pPr marL="0" indent="0">
              <a:buNone/>
            </a:pPr>
            <a:r>
              <a:rPr lang="en-US" i="1" dirty="0"/>
              <a:t> </a:t>
            </a:r>
            <a:endParaRPr lang="en-US" dirty="0"/>
          </a:p>
          <a:p>
            <a:pPr marL="0" indent="0">
              <a:buNone/>
            </a:pPr>
            <a:r>
              <a:rPr lang="en-US" i="1" dirty="0"/>
              <a:t>“God hath fulfilled the same unto us their children, in that he hath raised up Jesus again, as it is also written in the second Psalm: Thou art my son, this day have I begotten thee” (King James Version, 1611).</a:t>
            </a:r>
            <a:endParaRPr lang="en-US" dirty="0"/>
          </a:p>
          <a:p>
            <a:endParaRPr lang="en-US" dirty="0"/>
          </a:p>
          <a:p>
            <a:pPr marL="0" indent="0">
              <a:buNone/>
            </a:pPr>
            <a:endParaRPr lang="en-US" dirty="0"/>
          </a:p>
        </p:txBody>
      </p:sp>
    </p:spTree>
    <p:extLst>
      <p:ext uri="{BB962C8B-B14F-4D97-AF65-F5344CB8AC3E}">
        <p14:creationId xmlns:p14="http://schemas.microsoft.com/office/powerpoint/2010/main" val="2187827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59969-BBFC-743B-8CB1-27771074A63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BDE1B22-AD90-0060-5D15-0553AF5BBFD7}"/>
              </a:ext>
            </a:extLst>
          </p:cNvPr>
          <p:cNvSpPr>
            <a:spLocks noGrp="1"/>
          </p:cNvSpPr>
          <p:nvPr>
            <p:ph type="title"/>
          </p:nvPr>
        </p:nvSpPr>
        <p:spPr/>
        <p:txBody>
          <a:bodyPr>
            <a:normAutofit fontScale="90000"/>
          </a:bodyPr>
          <a:lstStyle/>
          <a:p>
            <a:pPr algn="ctr"/>
            <a:br>
              <a:rPr lang="en-US" b="1" dirty="0"/>
            </a:br>
            <a:br>
              <a:rPr lang="en-US" b="1" dirty="0"/>
            </a:br>
            <a:r>
              <a:rPr lang="en-US" b="1" dirty="0"/>
              <a:t>What Do We Say?</a:t>
            </a:r>
            <a:br>
              <a:rPr lang="en-US" dirty="0"/>
            </a:br>
            <a:br>
              <a:rPr lang="en-US" dirty="0"/>
            </a:br>
            <a:br>
              <a:rPr lang="en-US" b="1" dirty="0"/>
            </a:br>
            <a:endParaRPr lang="en-US" dirty="0"/>
          </a:p>
        </p:txBody>
      </p:sp>
      <p:sp>
        <p:nvSpPr>
          <p:cNvPr id="5" name="Content Placeholder 4">
            <a:extLst>
              <a:ext uri="{FF2B5EF4-FFF2-40B4-BE49-F238E27FC236}">
                <a16:creationId xmlns:a16="http://schemas.microsoft.com/office/drawing/2014/main" id="{4403CE54-5126-5972-42E9-56DA6A0BC497}"/>
              </a:ext>
            </a:extLst>
          </p:cNvPr>
          <p:cNvSpPr>
            <a:spLocks noGrp="1"/>
          </p:cNvSpPr>
          <p:nvPr>
            <p:ph idx="1"/>
          </p:nvPr>
        </p:nvSpPr>
        <p:spPr>
          <a:xfrm>
            <a:off x="838199" y="1193074"/>
            <a:ext cx="10691949" cy="5503817"/>
          </a:xfrm>
        </p:spPr>
        <p:txBody>
          <a:bodyPr>
            <a:normAutofit fontScale="92500" lnSpcReduction="10000"/>
          </a:bodyPr>
          <a:lstStyle/>
          <a:p>
            <a:pPr marL="0" lvl="0" indent="0">
              <a:buNone/>
            </a:pPr>
            <a:endParaRPr lang="en-US" sz="1800" dirty="0"/>
          </a:p>
          <a:p>
            <a:pPr marL="0" lvl="0" indent="0">
              <a:buNone/>
            </a:pPr>
            <a:r>
              <a:rPr lang="en-US" sz="2400" dirty="0"/>
              <a:t>1. Jesus of Nazareth is the Son of God by His glorious incarnation in the womb of Mary by the power of God (Luke 1:35).</a:t>
            </a:r>
          </a:p>
          <a:p>
            <a:pPr marL="0" indent="0">
              <a:buNone/>
            </a:pPr>
            <a:r>
              <a:rPr lang="en-US" sz="2400" dirty="0"/>
              <a:t> </a:t>
            </a:r>
          </a:p>
          <a:p>
            <a:pPr marL="0" lvl="0" indent="0">
              <a:buNone/>
            </a:pPr>
            <a:r>
              <a:rPr lang="en-US" sz="2400" dirty="0"/>
              <a:t>2. Paul interpreted Psalm 2:7 and Hebrews 1:5 for us with his inspired words in Acts 13:33, telling us it is His resurrection.</a:t>
            </a:r>
          </a:p>
          <a:p>
            <a:pPr marL="0" indent="0">
              <a:buNone/>
            </a:pPr>
            <a:r>
              <a:rPr lang="en-US" sz="2400" dirty="0"/>
              <a:t> </a:t>
            </a:r>
          </a:p>
          <a:p>
            <a:pPr marL="0" lvl="0" indent="0">
              <a:buNone/>
            </a:pPr>
            <a:r>
              <a:rPr lang="en-US" sz="2400" dirty="0"/>
              <a:t>3. The context of Psalm 2 and Hebrews 1 have His resurrection and ascension in view, not any eternal generation or even incarnation.</a:t>
            </a:r>
          </a:p>
          <a:p>
            <a:pPr marL="0" indent="0">
              <a:buNone/>
            </a:pPr>
            <a:r>
              <a:rPr lang="en-US" sz="2400" dirty="0"/>
              <a:t> </a:t>
            </a:r>
          </a:p>
          <a:p>
            <a:pPr marL="0" lvl="0" indent="0">
              <a:buNone/>
            </a:pPr>
            <a:r>
              <a:rPr lang="en-US" sz="2400" dirty="0"/>
              <a:t>4. The resurrection of Jesus declared Him to be the Son of God with power and was an official “begetting” to His reign as King.</a:t>
            </a:r>
          </a:p>
          <a:p>
            <a:pPr marL="0" indent="0">
              <a:buNone/>
            </a:pPr>
            <a:r>
              <a:rPr lang="en-US" sz="2400" dirty="0"/>
              <a:t> </a:t>
            </a:r>
          </a:p>
          <a:p>
            <a:pPr marL="0" indent="0">
              <a:buNone/>
            </a:pPr>
            <a:r>
              <a:rPr lang="en-US" sz="2400" dirty="0"/>
              <a:t>5. He is exalted on the hill of Zion in heaven, ruling over angels and men with a rod of iron, given to Him formally by His Father. </a:t>
            </a:r>
          </a:p>
          <a:p>
            <a:endParaRPr lang="en-US" dirty="0"/>
          </a:p>
        </p:txBody>
      </p:sp>
    </p:spTree>
    <p:extLst>
      <p:ext uri="{BB962C8B-B14F-4D97-AF65-F5344CB8AC3E}">
        <p14:creationId xmlns:p14="http://schemas.microsoft.com/office/powerpoint/2010/main" val="1407240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DC0D9-F046-0619-8518-18F809E0C6A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D784ACE-D209-0D34-A62A-459C93E1E6C8}"/>
              </a:ext>
            </a:extLst>
          </p:cNvPr>
          <p:cNvSpPr>
            <a:spLocks noGrp="1"/>
          </p:cNvSpPr>
          <p:nvPr>
            <p:ph type="title"/>
          </p:nvPr>
        </p:nvSpPr>
        <p:spPr/>
        <p:txBody>
          <a:bodyPr>
            <a:normAutofit fontScale="90000"/>
          </a:bodyPr>
          <a:lstStyle/>
          <a:p>
            <a:pPr algn="ctr"/>
            <a:br>
              <a:rPr lang="en-US" b="1" dirty="0"/>
            </a:br>
            <a:br>
              <a:rPr lang="en-US" b="1" dirty="0"/>
            </a:br>
            <a:br>
              <a:rPr lang="en-US" b="1" dirty="0"/>
            </a:br>
            <a:r>
              <a:rPr lang="en-US" b="1" dirty="0"/>
              <a:t>Conclusion</a:t>
            </a:r>
            <a:br>
              <a:rPr lang="en-US" dirty="0"/>
            </a:br>
            <a:br>
              <a:rPr lang="en-US" dirty="0"/>
            </a:br>
            <a:br>
              <a:rPr lang="en-US" dirty="0"/>
            </a:br>
            <a:br>
              <a:rPr lang="en-US" b="1" dirty="0"/>
            </a:br>
            <a:endParaRPr lang="en-US" dirty="0"/>
          </a:p>
        </p:txBody>
      </p:sp>
      <p:sp>
        <p:nvSpPr>
          <p:cNvPr id="5" name="Content Placeholder 4">
            <a:extLst>
              <a:ext uri="{FF2B5EF4-FFF2-40B4-BE49-F238E27FC236}">
                <a16:creationId xmlns:a16="http://schemas.microsoft.com/office/drawing/2014/main" id="{B099708C-46EF-D307-20E9-72663FD4238F}"/>
              </a:ext>
            </a:extLst>
          </p:cNvPr>
          <p:cNvSpPr>
            <a:spLocks noGrp="1"/>
          </p:cNvSpPr>
          <p:nvPr>
            <p:ph idx="1"/>
          </p:nvPr>
        </p:nvSpPr>
        <p:spPr>
          <a:xfrm>
            <a:off x="838199" y="1193074"/>
            <a:ext cx="10691949" cy="5503817"/>
          </a:xfrm>
        </p:spPr>
        <p:txBody>
          <a:bodyPr>
            <a:normAutofit fontScale="77500" lnSpcReduction="20000"/>
          </a:bodyPr>
          <a:lstStyle/>
          <a:p>
            <a:pPr marL="0" lvl="0" indent="0">
              <a:buNone/>
            </a:pPr>
            <a:endParaRPr lang="en-US" sz="1800" dirty="0"/>
          </a:p>
          <a:p>
            <a:pPr marL="0" lvl="0" indent="0">
              <a:buNone/>
            </a:pPr>
            <a:r>
              <a:rPr lang="en-US" dirty="0"/>
              <a:t>1. Jesus Christ is the Son of David and Son of God, and He is the high King of heaven.</a:t>
            </a:r>
          </a:p>
          <a:p>
            <a:pPr marL="0" indent="0">
              <a:buNone/>
            </a:pPr>
            <a:r>
              <a:rPr lang="en-US" dirty="0"/>
              <a:t> </a:t>
            </a:r>
          </a:p>
          <a:p>
            <a:pPr marL="0" lvl="0" indent="0">
              <a:buNone/>
            </a:pPr>
            <a:r>
              <a:rPr lang="en-US" dirty="0"/>
              <a:t>2. The warnings and threats of Psalm 2 are not idle threats, for those who reject or resist Him will be sorely punished.</a:t>
            </a:r>
          </a:p>
          <a:p>
            <a:pPr marL="0" indent="0">
              <a:buNone/>
            </a:pPr>
            <a:r>
              <a:rPr lang="en-US" dirty="0"/>
              <a:t> </a:t>
            </a:r>
          </a:p>
          <a:p>
            <a:pPr marL="0" lvl="0" indent="0">
              <a:buNone/>
            </a:pPr>
            <a:r>
              <a:rPr lang="en-US" dirty="0"/>
              <a:t>3. He is coming soon with His mighty angels in flaming fire to wreck vengeance on all those who do not obey the gospel.</a:t>
            </a:r>
          </a:p>
          <a:p>
            <a:pPr marL="0" indent="0">
              <a:buNone/>
            </a:pPr>
            <a:r>
              <a:rPr lang="en-US" dirty="0"/>
              <a:t> </a:t>
            </a:r>
          </a:p>
          <a:p>
            <a:pPr marL="0" lvl="0" indent="0">
              <a:buNone/>
            </a:pPr>
            <a:r>
              <a:rPr lang="en-US" dirty="0"/>
              <a:t>4. He is a perfect </a:t>
            </a:r>
            <a:r>
              <a:rPr lang="en-US" dirty="0" err="1"/>
              <a:t>Saviour</a:t>
            </a:r>
            <a:r>
              <a:rPr lang="en-US" dirty="0"/>
              <a:t> and has never rejected any that call on Him for mercy.</a:t>
            </a:r>
          </a:p>
          <a:p>
            <a:pPr marL="0" indent="0">
              <a:buNone/>
            </a:pPr>
            <a:r>
              <a:rPr lang="en-US" dirty="0"/>
              <a:t> </a:t>
            </a:r>
          </a:p>
          <a:p>
            <a:pPr marL="0" lvl="0" indent="0">
              <a:buNone/>
            </a:pPr>
            <a:r>
              <a:rPr lang="en-US" dirty="0"/>
              <a:t>5. Do you believe on the Son of God?</a:t>
            </a:r>
          </a:p>
          <a:p>
            <a:pPr marL="0" indent="0">
              <a:buNone/>
            </a:pPr>
            <a:r>
              <a:rPr lang="en-US" dirty="0"/>
              <a:t> </a:t>
            </a:r>
          </a:p>
          <a:p>
            <a:pPr marL="0" lvl="0" indent="0">
              <a:buNone/>
            </a:pPr>
            <a:r>
              <a:rPr lang="en-US" dirty="0"/>
              <a:t>6. Kiss the Son!</a:t>
            </a:r>
          </a:p>
          <a:p>
            <a:pPr marL="0" indent="0">
              <a:buNone/>
            </a:pPr>
            <a:r>
              <a:rPr lang="en-US" dirty="0"/>
              <a:t> </a:t>
            </a:r>
          </a:p>
          <a:p>
            <a:pPr marL="0" lvl="0" indent="0">
              <a:buNone/>
            </a:pPr>
            <a:r>
              <a:rPr lang="en-US" dirty="0"/>
              <a:t>7. Trust in Him!</a:t>
            </a:r>
          </a:p>
          <a:p>
            <a:endParaRPr lang="en-US" dirty="0"/>
          </a:p>
        </p:txBody>
      </p:sp>
    </p:spTree>
    <p:extLst>
      <p:ext uri="{BB962C8B-B14F-4D97-AF65-F5344CB8AC3E}">
        <p14:creationId xmlns:p14="http://schemas.microsoft.com/office/powerpoint/2010/main" val="4007504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ABA65-55EF-874D-2C55-74F6B9652A5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A9FA05C-B885-A522-0864-D1A49BD21C6D}"/>
              </a:ext>
            </a:extLst>
          </p:cNvPr>
          <p:cNvSpPr>
            <a:spLocks noGrp="1"/>
          </p:cNvSpPr>
          <p:nvPr>
            <p:ph type="title"/>
          </p:nvPr>
        </p:nvSpPr>
        <p:spPr/>
        <p:txBody>
          <a:bodyPr>
            <a:normAutofit fontScale="90000"/>
          </a:bodyPr>
          <a:lstStyle/>
          <a:p>
            <a:pPr algn="ctr"/>
            <a:br>
              <a:rPr lang="en-US" b="1" dirty="0"/>
            </a:br>
            <a:br>
              <a:rPr lang="en-US" b="1" dirty="0"/>
            </a:br>
            <a:br>
              <a:rPr lang="en-US" b="1" dirty="0"/>
            </a:br>
            <a:br>
              <a:rPr lang="en-US" b="1" dirty="0"/>
            </a:br>
            <a:r>
              <a:rPr lang="en-US" sz="3800" b="1" dirty="0"/>
              <a:t>For Further Study</a:t>
            </a:r>
            <a:br>
              <a:rPr lang="en-US" dirty="0"/>
            </a:br>
            <a:br>
              <a:rPr lang="en-US" dirty="0"/>
            </a:br>
            <a:br>
              <a:rPr lang="en-US" dirty="0"/>
            </a:br>
            <a:br>
              <a:rPr lang="en-US" dirty="0"/>
            </a:br>
            <a:br>
              <a:rPr lang="en-US" b="1" dirty="0"/>
            </a:br>
            <a:endParaRPr lang="en-US" dirty="0"/>
          </a:p>
        </p:txBody>
      </p:sp>
      <p:sp>
        <p:nvSpPr>
          <p:cNvPr id="5" name="Content Placeholder 4">
            <a:extLst>
              <a:ext uri="{FF2B5EF4-FFF2-40B4-BE49-F238E27FC236}">
                <a16:creationId xmlns:a16="http://schemas.microsoft.com/office/drawing/2014/main" id="{99E1F2F0-B5BD-447A-E48B-1173FF9C827F}"/>
              </a:ext>
            </a:extLst>
          </p:cNvPr>
          <p:cNvSpPr>
            <a:spLocks noGrp="1"/>
          </p:cNvSpPr>
          <p:nvPr>
            <p:ph idx="1"/>
          </p:nvPr>
        </p:nvSpPr>
        <p:spPr>
          <a:xfrm>
            <a:off x="838199" y="1193074"/>
            <a:ext cx="10691949" cy="5503817"/>
          </a:xfrm>
        </p:spPr>
        <p:txBody>
          <a:bodyPr>
            <a:normAutofit/>
          </a:bodyPr>
          <a:lstStyle/>
          <a:p>
            <a:pPr marL="0" lvl="0" indent="0">
              <a:buNone/>
            </a:pPr>
            <a:endParaRPr lang="en-US" sz="1800" dirty="0"/>
          </a:p>
          <a:p>
            <a:pPr marL="514350" lvl="0" indent="-514350" fontAlgn="base">
              <a:buFont typeface="+mj-lt"/>
              <a:buAutoNum type="arabicPeriod"/>
            </a:pPr>
            <a:r>
              <a:rPr lang="en-US" sz="1800" dirty="0"/>
              <a:t>Psalm 2 </a:t>
            </a:r>
            <a:r>
              <a:rPr lang="en-US" sz="1400" dirty="0"/>
              <a:t>(slides; 4-part) </a:t>
            </a:r>
            <a:r>
              <a:rPr lang="en-US" sz="1800" dirty="0"/>
              <a:t>... </a:t>
            </a:r>
            <a:r>
              <a:rPr lang="en-US" sz="1200" dirty="0">
                <a:hlinkClick r:id="rId2"/>
              </a:rPr>
              <a:t>https://letgodbetrue.com/sermons/index/year-2020/jesus-the-son-of-god-1/</a:t>
            </a:r>
            <a:endParaRPr lang="en-US" sz="1200" dirty="0"/>
          </a:p>
          <a:p>
            <a:pPr marL="514350" lvl="0" indent="-514350" fontAlgn="base">
              <a:buFont typeface="+mj-lt"/>
              <a:buAutoNum type="arabicPeriod"/>
            </a:pPr>
            <a:r>
              <a:rPr lang="en-US" sz="1800" dirty="0"/>
              <a:t>Sonship Simplified </a:t>
            </a:r>
            <a:r>
              <a:rPr lang="en-US" sz="1400" dirty="0"/>
              <a:t>(slides) </a:t>
            </a:r>
            <a:r>
              <a:rPr lang="en-US" sz="1800" dirty="0"/>
              <a:t>… </a:t>
            </a:r>
            <a:r>
              <a:rPr lang="en-US" sz="1200" dirty="0">
                <a:hlinkClick r:id="rId3"/>
              </a:rPr>
              <a:t>http://www.letgodbetrue.com/pdf/sonship-simplified-slides.pdf</a:t>
            </a:r>
            <a:r>
              <a:rPr lang="en-US" sz="1200" dirty="0"/>
              <a:t>.</a:t>
            </a:r>
          </a:p>
          <a:p>
            <a:pPr marL="514350" lvl="0" indent="-514350" fontAlgn="base">
              <a:buFont typeface="+mj-lt"/>
              <a:buAutoNum type="arabicPeriod"/>
            </a:pPr>
            <a:r>
              <a:rPr lang="en-US" sz="1800" dirty="0"/>
              <a:t>Sonship Controversy </a:t>
            </a:r>
            <a:r>
              <a:rPr lang="en-US" sz="1400" dirty="0"/>
              <a:t>(outline) </a:t>
            </a:r>
            <a:r>
              <a:rPr lang="en-US" sz="1800" dirty="0"/>
              <a:t>… </a:t>
            </a:r>
            <a:r>
              <a:rPr lang="en-US" sz="1200" dirty="0">
                <a:hlinkClick r:id="rId4"/>
              </a:rPr>
              <a:t>http://www.letgodbetrue.com/bible/christ/sonship-of-christ.php</a:t>
            </a:r>
            <a:r>
              <a:rPr lang="en-US" sz="1200" dirty="0"/>
              <a:t>.</a:t>
            </a:r>
          </a:p>
          <a:p>
            <a:pPr marL="514350" lvl="0" indent="-514350" fontAlgn="base">
              <a:buFont typeface="+mj-lt"/>
              <a:buAutoNum type="arabicPeriod"/>
            </a:pPr>
            <a:r>
              <a:rPr lang="en-US" sz="1800" dirty="0"/>
              <a:t>Paul’s First Sermon </a:t>
            </a:r>
            <a:r>
              <a:rPr lang="en-US" sz="1400" dirty="0"/>
              <a:t>(Acts 13) </a:t>
            </a:r>
            <a:r>
              <a:rPr lang="en-US" sz="1800" dirty="0"/>
              <a:t>… </a:t>
            </a:r>
            <a:r>
              <a:rPr lang="en-US" sz="1200" dirty="0">
                <a:hlinkClick r:id="rId5"/>
              </a:rPr>
              <a:t>http://www.letgodbetrue.com/pdf/pauls-first-sermon.pdf</a:t>
            </a:r>
            <a:r>
              <a:rPr lang="en-US" sz="1200" dirty="0"/>
              <a:t>.</a:t>
            </a:r>
          </a:p>
          <a:p>
            <a:pPr marL="514350" lvl="0" indent="-514350" fontAlgn="base">
              <a:buFont typeface="+mj-lt"/>
              <a:buAutoNum type="arabicPeriod"/>
            </a:pPr>
            <a:r>
              <a:rPr lang="en-US" sz="1800" dirty="0"/>
              <a:t>The Christ Wars </a:t>
            </a:r>
            <a:r>
              <a:rPr lang="en-US" sz="1400" dirty="0"/>
              <a:t>(slides) </a:t>
            </a:r>
            <a:r>
              <a:rPr lang="en-US" sz="1800" dirty="0"/>
              <a:t>… </a:t>
            </a:r>
            <a:r>
              <a:rPr lang="en-US" sz="1200" dirty="0">
                <a:hlinkClick r:id="rId6"/>
              </a:rPr>
              <a:t>http://www.letgodbetrue.com/pdf/christ-wars.pdf</a:t>
            </a:r>
            <a:r>
              <a:rPr lang="en-US" sz="1200" dirty="0"/>
              <a:t>.</a:t>
            </a:r>
          </a:p>
          <a:p>
            <a:pPr marL="514350" lvl="0" indent="-514350" fontAlgn="base">
              <a:buFont typeface="+mj-lt"/>
              <a:buAutoNum type="arabicPeriod"/>
            </a:pPr>
            <a:r>
              <a:rPr lang="en-US" sz="1800" dirty="0"/>
              <a:t>The Christ Wars </a:t>
            </a:r>
            <a:r>
              <a:rPr lang="en-US" sz="1400" dirty="0"/>
              <a:t>(timeline) </a:t>
            </a:r>
            <a:r>
              <a:rPr lang="en-US" sz="1800" dirty="0"/>
              <a:t>… </a:t>
            </a:r>
            <a:r>
              <a:rPr lang="en-US" sz="1200" dirty="0">
                <a:hlinkClick r:id="rId7"/>
              </a:rPr>
              <a:t>http://www.letgodbetrue.com/pdf/christ-wars-timeline-02-16-2017.pdf</a:t>
            </a:r>
            <a:r>
              <a:rPr lang="en-US" sz="1200" dirty="0"/>
              <a:t>.</a:t>
            </a:r>
          </a:p>
          <a:p>
            <a:pPr marL="514350" lvl="0" indent="-514350" fontAlgn="base">
              <a:buFont typeface="+mj-lt"/>
              <a:buAutoNum type="arabicPeriod"/>
            </a:pPr>
            <a:r>
              <a:rPr lang="en-US" sz="1800" dirty="0"/>
              <a:t>He Ascended Up on High … </a:t>
            </a:r>
            <a:r>
              <a:rPr lang="en-US" sz="1200" dirty="0">
                <a:hlinkClick r:id="rId8"/>
              </a:rPr>
              <a:t>http://www.letgodbetrue.com/pdf/he-ascended-powerpoint.pdf</a:t>
            </a:r>
            <a:r>
              <a:rPr lang="en-US" sz="1200" dirty="0"/>
              <a:t>.</a:t>
            </a:r>
          </a:p>
          <a:p>
            <a:pPr marL="514350" lvl="0" indent="-514350" fontAlgn="base">
              <a:buFont typeface="+mj-lt"/>
              <a:buAutoNum type="arabicPeriod"/>
            </a:pPr>
            <a:r>
              <a:rPr lang="en-US" sz="1800" dirty="0"/>
              <a:t>Coronation of Jesus … </a:t>
            </a:r>
            <a:r>
              <a:rPr lang="en-US" sz="1200" dirty="0">
                <a:hlinkClick r:id="rId9"/>
              </a:rPr>
              <a:t>http://www.letgodbetrue.com/sermons/christ/coronation-of-jesus/sermon.php</a:t>
            </a:r>
            <a:r>
              <a:rPr lang="en-US" sz="1200" dirty="0"/>
              <a:t>.</a:t>
            </a:r>
          </a:p>
          <a:p>
            <a:pPr marL="514350" lvl="0" indent="-514350" fontAlgn="base">
              <a:buFont typeface="+mj-lt"/>
              <a:buAutoNum type="arabicPeriod"/>
            </a:pPr>
            <a:r>
              <a:rPr lang="en-US" sz="1800" dirty="0"/>
              <a:t>Mystery of Godliness </a:t>
            </a:r>
            <a:r>
              <a:rPr lang="en-US" sz="1400" dirty="0"/>
              <a:t>(slides) </a:t>
            </a:r>
            <a:r>
              <a:rPr lang="en-US" sz="1800" dirty="0"/>
              <a:t>… </a:t>
            </a:r>
            <a:r>
              <a:rPr lang="en-US" sz="1200" dirty="0">
                <a:hlinkClick r:id="rId10"/>
              </a:rPr>
              <a:t>http://www.letgodbetrue.com/pdf/mystery-of-godliness-powerpoint.pdf</a:t>
            </a:r>
            <a:r>
              <a:rPr lang="en-US" sz="1200" dirty="0"/>
              <a:t>.</a:t>
            </a:r>
          </a:p>
          <a:p>
            <a:pPr marL="514350" lvl="0" indent="-514350" fontAlgn="base">
              <a:buFont typeface="+mj-lt"/>
              <a:buAutoNum type="arabicPeriod"/>
            </a:pPr>
            <a:r>
              <a:rPr lang="en-US" sz="1800" dirty="0"/>
              <a:t>Mystery of Godliness </a:t>
            </a:r>
            <a:r>
              <a:rPr lang="en-US" sz="1400" dirty="0"/>
              <a:t>(outline) </a:t>
            </a:r>
            <a:r>
              <a:rPr lang="en-US" sz="1800" dirty="0"/>
              <a:t>… </a:t>
            </a:r>
            <a:r>
              <a:rPr lang="en-US" sz="1200" dirty="0">
                <a:hlinkClick r:id="rId11"/>
              </a:rPr>
              <a:t>http://www.letgodbetrue.com/pdf/mystery-of-godliness.pdf</a:t>
            </a:r>
            <a:r>
              <a:rPr lang="en-US" sz="1200" dirty="0"/>
              <a:t>.</a:t>
            </a:r>
          </a:p>
          <a:p>
            <a:pPr marL="514350" lvl="0" indent="-514350" fontAlgn="base">
              <a:buFont typeface="+mj-lt"/>
              <a:buAutoNum type="arabicPeriod"/>
            </a:pPr>
            <a:r>
              <a:rPr lang="en-US" sz="1800" dirty="0"/>
              <a:t>The Bible Babel </a:t>
            </a:r>
            <a:r>
              <a:rPr lang="en-US" sz="1400" dirty="0"/>
              <a:t>(I Sam 13:1) </a:t>
            </a:r>
            <a:r>
              <a:rPr lang="en-US" sz="1800" dirty="0"/>
              <a:t>… </a:t>
            </a:r>
            <a:r>
              <a:rPr lang="en-US" sz="1200" dirty="0">
                <a:hlinkClick r:id="rId12"/>
              </a:rPr>
              <a:t>http://www.letgodbetrue.com/bible/scripture/bible-babel.php</a:t>
            </a:r>
            <a:r>
              <a:rPr lang="en-US" sz="1200" dirty="0"/>
              <a:t>.</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142949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7EDA6-7EB4-9837-9A2C-6D417326E9E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E12E447-D799-1AF9-E5A4-3C43F339FBFF}"/>
              </a:ext>
            </a:extLst>
          </p:cNvPr>
          <p:cNvSpPr>
            <a:spLocks noGrp="1"/>
          </p:cNvSpPr>
          <p:nvPr>
            <p:ph type="title"/>
          </p:nvPr>
        </p:nvSpPr>
        <p:spPr/>
        <p:txBody>
          <a:bodyPr>
            <a:normAutofit fontScale="90000"/>
          </a:bodyPr>
          <a:lstStyle/>
          <a:p>
            <a:pPr algn="ctr"/>
            <a:br>
              <a:rPr lang="en-US" b="1" dirty="0"/>
            </a:br>
            <a:r>
              <a:rPr lang="en-US" b="1" dirty="0"/>
              <a:t>Acts 13</a:t>
            </a:r>
            <a:br>
              <a:rPr lang="en-US" dirty="0"/>
            </a:br>
            <a:br>
              <a:rPr lang="en-US" b="1" dirty="0"/>
            </a:br>
            <a:endParaRPr lang="en-US" dirty="0"/>
          </a:p>
        </p:txBody>
      </p:sp>
      <p:sp>
        <p:nvSpPr>
          <p:cNvPr id="5" name="Content Placeholder 4">
            <a:extLst>
              <a:ext uri="{FF2B5EF4-FFF2-40B4-BE49-F238E27FC236}">
                <a16:creationId xmlns:a16="http://schemas.microsoft.com/office/drawing/2014/main" id="{57DCD336-B73D-84B0-A1EB-3747444BED5D}"/>
              </a:ext>
            </a:extLst>
          </p:cNvPr>
          <p:cNvSpPr>
            <a:spLocks noGrp="1"/>
          </p:cNvSpPr>
          <p:nvPr>
            <p:ph idx="1"/>
          </p:nvPr>
        </p:nvSpPr>
        <p:spPr>
          <a:xfrm>
            <a:off x="838199" y="1193074"/>
            <a:ext cx="10691949" cy="5503817"/>
          </a:xfrm>
        </p:spPr>
        <p:txBody>
          <a:bodyPr>
            <a:normAutofit fontScale="85000" lnSpcReduction="20000"/>
          </a:bodyPr>
          <a:lstStyle/>
          <a:p>
            <a:pPr marL="0" indent="0">
              <a:buNone/>
            </a:pPr>
            <a:r>
              <a:rPr lang="en-US" sz="2600" dirty="0"/>
              <a:t>26  Men and brethren, children of the stock of Abraham, and whosoever among you </a:t>
            </a:r>
            <a:r>
              <a:rPr lang="en-US" sz="2600" dirty="0" err="1"/>
              <a:t>feareth</a:t>
            </a:r>
            <a:r>
              <a:rPr lang="en-US" sz="2600" dirty="0"/>
              <a:t> God, to you is the word of this salvation sent.</a:t>
            </a:r>
          </a:p>
          <a:p>
            <a:pPr marL="0" indent="0">
              <a:buNone/>
            </a:pPr>
            <a:r>
              <a:rPr lang="en-US" sz="2600" dirty="0"/>
              <a:t>27  For they that dwell at Jerusalem, and their rulers, because they knew him not, nor yet the voices of the prophets which are read every sabbath day, they have fulfilled them in condemning him.</a:t>
            </a:r>
          </a:p>
          <a:p>
            <a:pPr marL="0" indent="0">
              <a:buNone/>
            </a:pPr>
            <a:r>
              <a:rPr lang="en-US" sz="2600" dirty="0"/>
              <a:t>28  And though they found no cause of death in him, yet desired they Pilate that he should be slain.</a:t>
            </a:r>
          </a:p>
          <a:p>
            <a:pPr marL="0" indent="0">
              <a:buNone/>
            </a:pPr>
            <a:r>
              <a:rPr lang="en-US" sz="2600" dirty="0"/>
              <a:t>29  And when they had fulfilled all that was written of him, they took him down from the tree, and laid him in a </a:t>
            </a:r>
            <a:r>
              <a:rPr lang="en-US" sz="2600" dirty="0" err="1"/>
              <a:t>sepulchre</a:t>
            </a:r>
            <a:r>
              <a:rPr lang="en-US" sz="2600" dirty="0"/>
              <a:t>.</a:t>
            </a:r>
          </a:p>
          <a:p>
            <a:pPr marL="0" indent="0">
              <a:buNone/>
            </a:pPr>
            <a:r>
              <a:rPr lang="en-US" sz="2600" dirty="0"/>
              <a:t>30  But God raised him from the dead:</a:t>
            </a:r>
          </a:p>
          <a:p>
            <a:pPr marL="0" indent="0">
              <a:buNone/>
            </a:pPr>
            <a:r>
              <a:rPr lang="en-US" sz="2600" dirty="0"/>
              <a:t>31  And he was seen many days of them which came up with him from Galilee to Jerusalem, who are his witnesses unto the people.</a:t>
            </a:r>
          </a:p>
          <a:p>
            <a:pPr marL="0" indent="0">
              <a:buNone/>
            </a:pPr>
            <a:r>
              <a:rPr lang="en-US" sz="2600" dirty="0"/>
              <a:t>32  And we declare unto you glad tidings, how that the promise which was made unto the fathers,</a:t>
            </a:r>
          </a:p>
          <a:p>
            <a:pPr marL="0" indent="0">
              <a:buNone/>
            </a:pPr>
            <a:r>
              <a:rPr lang="en-US" sz="2600" dirty="0"/>
              <a:t>33  God hath fulfilled the same unto us their children, in that he hath raised up Jesus again; as it is also written in the second psalm, </a:t>
            </a:r>
            <a:r>
              <a:rPr lang="en-US" sz="2600" b="1" u="sng" dirty="0"/>
              <a:t>Thou art my Son, this day have I begotten thee</a:t>
            </a:r>
            <a:r>
              <a:rPr lang="en-US" sz="2600" dirty="0"/>
              <a:t>.</a:t>
            </a:r>
          </a:p>
          <a:p>
            <a:endParaRPr lang="en-US" dirty="0"/>
          </a:p>
        </p:txBody>
      </p:sp>
    </p:spTree>
    <p:extLst>
      <p:ext uri="{BB962C8B-B14F-4D97-AF65-F5344CB8AC3E}">
        <p14:creationId xmlns:p14="http://schemas.microsoft.com/office/powerpoint/2010/main" val="1039059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D975B-5FB1-6C73-A7D8-F8A028BCC14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B59046A-95C7-4C03-68B0-4CBF348FC41C}"/>
              </a:ext>
            </a:extLst>
          </p:cNvPr>
          <p:cNvSpPr>
            <a:spLocks noGrp="1"/>
          </p:cNvSpPr>
          <p:nvPr>
            <p:ph type="title"/>
          </p:nvPr>
        </p:nvSpPr>
        <p:spPr/>
        <p:txBody>
          <a:bodyPr>
            <a:normAutofit fontScale="90000"/>
          </a:bodyPr>
          <a:lstStyle/>
          <a:p>
            <a:pPr algn="ctr"/>
            <a:br>
              <a:rPr lang="en-US" b="1" dirty="0"/>
            </a:br>
            <a:r>
              <a:rPr lang="en-US" b="1" dirty="0"/>
              <a:t>Acts 13</a:t>
            </a:r>
            <a:br>
              <a:rPr lang="en-US" dirty="0"/>
            </a:br>
            <a:br>
              <a:rPr lang="en-US" b="1" dirty="0"/>
            </a:br>
            <a:endParaRPr lang="en-US" dirty="0"/>
          </a:p>
        </p:txBody>
      </p:sp>
      <p:sp>
        <p:nvSpPr>
          <p:cNvPr id="5" name="Content Placeholder 4">
            <a:extLst>
              <a:ext uri="{FF2B5EF4-FFF2-40B4-BE49-F238E27FC236}">
                <a16:creationId xmlns:a16="http://schemas.microsoft.com/office/drawing/2014/main" id="{C10D86E9-60A8-1D8D-C190-E4FAE02161C8}"/>
              </a:ext>
            </a:extLst>
          </p:cNvPr>
          <p:cNvSpPr>
            <a:spLocks noGrp="1"/>
          </p:cNvSpPr>
          <p:nvPr>
            <p:ph idx="1"/>
          </p:nvPr>
        </p:nvSpPr>
        <p:spPr>
          <a:xfrm>
            <a:off x="838199" y="1193074"/>
            <a:ext cx="10691949" cy="5503817"/>
          </a:xfrm>
        </p:spPr>
        <p:txBody>
          <a:bodyPr>
            <a:normAutofit fontScale="62500" lnSpcReduction="20000"/>
          </a:bodyPr>
          <a:lstStyle/>
          <a:p>
            <a:pPr marL="0" indent="0">
              <a:spcBef>
                <a:spcPts val="0"/>
              </a:spcBef>
              <a:spcAft>
                <a:spcPts val="600"/>
              </a:spcAft>
              <a:buNone/>
            </a:pPr>
            <a:r>
              <a:rPr lang="en-US" dirty="0"/>
              <a:t>1. Paul wrote that Psalm 2:7 is about His resurrection.</a:t>
            </a:r>
            <a:endParaRPr lang="en-US" b="1" dirty="0"/>
          </a:p>
          <a:p>
            <a:pPr marL="0" indent="0">
              <a:spcBef>
                <a:spcPts val="0"/>
              </a:spcBef>
              <a:spcAft>
                <a:spcPts val="600"/>
              </a:spcAft>
              <a:buNone/>
            </a:pPr>
            <a:r>
              <a:rPr lang="en-US" dirty="0"/>
              <a:t> </a:t>
            </a:r>
            <a:endParaRPr lang="en-US" b="1" dirty="0"/>
          </a:p>
          <a:p>
            <a:pPr marL="0" indent="0">
              <a:spcBef>
                <a:spcPts val="0"/>
              </a:spcBef>
              <a:spcAft>
                <a:spcPts val="600"/>
              </a:spcAft>
              <a:buNone/>
            </a:pPr>
            <a:r>
              <a:rPr lang="en-US" dirty="0"/>
              <a:t>2. </a:t>
            </a:r>
            <a:r>
              <a:rPr lang="en-US" i="1" dirty="0"/>
              <a:t>In that</a:t>
            </a:r>
            <a:r>
              <a:rPr lang="en-US" dirty="0"/>
              <a:t> are words that resurrection fulfills the gospel.</a:t>
            </a:r>
            <a:endParaRPr lang="en-US" b="1" dirty="0"/>
          </a:p>
          <a:p>
            <a:pPr marL="0" indent="0">
              <a:spcBef>
                <a:spcPts val="0"/>
              </a:spcBef>
              <a:spcAft>
                <a:spcPts val="600"/>
              </a:spcAft>
              <a:buNone/>
            </a:pPr>
            <a:endParaRPr lang="en-US" dirty="0"/>
          </a:p>
          <a:p>
            <a:pPr marL="0" indent="0">
              <a:spcBef>
                <a:spcPts val="0"/>
              </a:spcBef>
              <a:spcAft>
                <a:spcPts val="600"/>
              </a:spcAft>
              <a:buNone/>
            </a:pPr>
            <a:r>
              <a:rPr lang="en-US" dirty="0"/>
              <a:t>3. </a:t>
            </a:r>
            <a:r>
              <a:rPr lang="en-US" i="1" dirty="0"/>
              <a:t>As it is written</a:t>
            </a:r>
            <a:r>
              <a:rPr lang="en-US" dirty="0"/>
              <a:t> are words to apply Psalm 2:7 to it.</a:t>
            </a:r>
            <a:endParaRPr lang="en-US" b="1" dirty="0"/>
          </a:p>
          <a:p>
            <a:pPr marL="0" indent="0">
              <a:spcBef>
                <a:spcPts val="0"/>
              </a:spcBef>
              <a:spcAft>
                <a:spcPts val="600"/>
              </a:spcAft>
              <a:buNone/>
            </a:pPr>
            <a:r>
              <a:rPr lang="en-US" dirty="0"/>
              <a:t> </a:t>
            </a:r>
            <a:endParaRPr lang="en-US" b="1" dirty="0"/>
          </a:p>
          <a:p>
            <a:pPr marL="0" indent="0">
              <a:spcBef>
                <a:spcPts val="0"/>
              </a:spcBef>
              <a:spcAft>
                <a:spcPts val="600"/>
              </a:spcAft>
              <a:buNone/>
            </a:pPr>
            <a:r>
              <a:rPr lang="en-US" dirty="0"/>
              <a:t>4. </a:t>
            </a:r>
            <a:r>
              <a:rPr lang="en-US" i="1" dirty="0"/>
              <a:t>Also</a:t>
            </a:r>
            <a:r>
              <a:rPr lang="en-US" dirty="0"/>
              <a:t> means Paul doubled down by the resurrection.</a:t>
            </a:r>
            <a:endParaRPr lang="en-US" b="1" dirty="0"/>
          </a:p>
          <a:p>
            <a:pPr marL="0" indent="0">
              <a:spcBef>
                <a:spcPts val="0"/>
              </a:spcBef>
              <a:spcAft>
                <a:spcPts val="600"/>
              </a:spcAft>
              <a:buNone/>
            </a:pPr>
            <a:r>
              <a:rPr lang="en-US" dirty="0"/>
              <a:t> </a:t>
            </a:r>
            <a:endParaRPr lang="en-US" b="1" dirty="0"/>
          </a:p>
          <a:p>
            <a:pPr marL="0" indent="0">
              <a:spcBef>
                <a:spcPts val="0"/>
              </a:spcBef>
              <a:spcAft>
                <a:spcPts val="600"/>
              </a:spcAft>
              <a:buNone/>
            </a:pPr>
            <a:r>
              <a:rPr lang="en-US" dirty="0"/>
              <a:t>5. Every word of God is pure – especially </a:t>
            </a:r>
            <a:r>
              <a:rPr lang="en-US" i="1" dirty="0"/>
              <a:t>again</a:t>
            </a:r>
            <a:r>
              <a:rPr lang="en-US" dirty="0"/>
              <a:t> here.</a:t>
            </a:r>
            <a:endParaRPr lang="en-US" b="1" dirty="0"/>
          </a:p>
          <a:p>
            <a:pPr marL="0" indent="0">
              <a:spcBef>
                <a:spcPts val="0"/>
              </a:spcBef>
              <a:spcAft>
                <a:spcPts val="600"/>
              </a:spcAft>
              <a:buNone/>
            </a:pPr>
            <a:r>
              <a:rPr lang="en-US" dirty="0"/>
              <a:t> </a:t>
            </a:r>
            <a:endParaRPr lang="en-US" b="1" dirty="0"/>
          </a:p>
          <a:p>
            <a:pPr marL="0" indent="0">
              <a:spcBef>
                <a:spcPts val="0"/>
              </a:spcBef>
              <a:spcAft>
                <a:spcPts val="600"/>
              </a:spcAft>
              <a:buNone/>
            </a:pPr>
            <a:r>
              <a:rPr lang="en-US" dirty="0"/>
              <a:t>6. God did not raise up Jesus – He raised Him up </a:t>
            </a:r>
            <a:r>
              <a:rPr lang="en-US" i="1" dirty="0"/>
              <a:t>again!</a:t>
            </a:r>
            <a:endParaRPr lang="en-US" b="1" dirty="0"/>
          </a:p>
          <a:p>
            <a:pPr marL="0" indent="0">
              <a:spcBef>
                <a:spcPts val="0"/>
              </a:spcBef>
              <a:spcAft>
                <a:spcPts val="600"/>
              </a:spcAft>
              <a:buNone/>
            </a:pPr>
            <a:r>
              <a:rPr lang="en-US" dirty="0"/>
              <a:t> </a:t>
            </a:r>
            <a:endParaRPr lang="en-US" b="1" dirty="0"/>
          </a:p>
          <a:p>
            <a:pPr marL="0" indent="0">
              <a:spcBef>
                <a:spcPts val="0"/>
              </a:spcBef>
              <a:spcAft>
                <a:spcPts val="600"/>
              </a:spcAft>
              <a:buNone/>
            </a:pPr>
            <a:r>
              <a:rPr lang="en-US" dirty="0"/>
              <a:t>7. The context is raising Jesus up from death and burial.</a:t>
            </a:r>
          </a:p>
          <a:p>
            <a:pPr marL="0" indent="0">
              <a:spcBef>
                <a:spcPts val="0"/>
              </a:spcBef>
              <a:spcAft>
                <a:spcPts val="600"/>
              </a:spcAft>
              <a:buNone/>
            </a:pPr>
            <a:r>
              <a:rPr lang="en-US" dirty="0"/>
              <a:t> </a:t>
            </a:r>
          </a:p>
          <a:p>
            <a:pPr marL="0" indent="0">
              <a:spcBef>
                <a:spcPts val="0"/>
              </a:spcBef>
              <a:spcAft>
                <a:spcPts val="600"/>
              </a:spcAft>
              <a:buNone/>
            </a:pPr>
            <a:r>
              <a:rPr lang="en-US" dirty="0"/>
              <a:t>8. Therefore, we see Paul clearly applied Psalm 2:7 to the resurrection of Jesus Christ, not any other event.</a:t>
            </a:r>
          </a:p>
          <a:p>
            <a:pPr marL="0" indent="0">
              <a:spcBef>
                <a:spcPts val="0"/>
              </a:spcBef>
              <a:spcAft>
                <a:spcPts val="600"/>
              </a:spcAft>
              <a:buNone/>
            </a:pPr>
            <a:r>
              <a:rPr lang="en-US" dirty="0"/>
              <a:t> </a:t>
            </a:r>
          </a:p>
          <a:p>
            <a:pPr marL="0" indent="0">
              <a:spcBef>
                <a:spcPts val="0"/>
              </a:spcBef>
              <a:spcAft>
                <a:spcPts val="600"/>
              </a:spcAft>
              <a:buNone/>
            </a:pPr>
            <a:r>
              <a:rPr lang="en-US" dirty="0"/>
              <a:t>9. Therefore, we have opportunity to trust God’s word over enemies, teachers, and ancients </a:t>
            </a:r>
            <a:r>
              <a:rPr lang="en-US" sz="2600" dirty="0"/>
              <a:t>(Ps 119:98-100).</a:t>
            </a:r>
          </a:p>
          <a:p>
            <a:pPr marL="0" indent="0">
              <a:spcBef>
                <a:spcPts val="0"/>
              </a:spcBef>
              <a:spcAft>
                <a:spcPts val="600"/>
              </a:spcAft>
              <a:buNone/>
            </a:pPr>
            <a:r>
              <a:rPr lang="en-US" dirty="0"/>
              <a:t> </a:t>
            </a:r>
          </a:p>
          <a:p>
            <a:pPr marL="0" indent="0">
              <a:spcBef>
                <a:spcPts val="0"/>
              </a:spcBef>
              <a:spcAft>
                <a:spcPts val="600"/>
              </a:spcAft>
              <a:buNone/>
            </a:pPr>
            <a:r>
              <a:rPr lang="en-US" dirty="0"/>
              <a:t>10. Therefore, there must be further proof by comparing scripture to confirm this inspired application.</a:t>
            </a:r>
          </a:p>
          <a:p>
            <a:endParaRPr lang="en-US" dirty="0"/>
          </a:p>
        </p:txBody>
      </p:sp>
    </p:spTree>
    <p:extLst>
      <p:ext uri="{BB962C8B-B14F-4D97-AF65-F5344CB8AC3E}">
        <p14:creationId xmlns:p14="http://schemas.microsoft.com/office/powerpoint/2010/main" val="3591658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7BC52-7B0F-291A-41FF-16D9769474E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3A744AD-1C7A-54D0-6B5F-948BC1672DE7}"/>
              </a:ext>
            </a:extLst>
          </p:cNvPr>
          <p:cNvSpPr>
            <a:spLocks noGrp="1"/>
          </p:cNvSpPr>
          <p:nvPr>
            <p:ph type="title"/>
          </p:nvPr>
        </p:nvSpPr>
        <p:spPr/>
        <p:txBody>
          <a:bodyPr>
            <a:normAutofit fontScale="90000"/>
          </a:bodyPr>
          <a:lstStyle/>
          <a:p>
            <a:pPr algn="ctr"/>
            <a:br>
              <a:rPr lang="en-US" b="1" dirty="0"/>
            </a:br>
            <a:r>
              <a:rPr lang="en-US" b="1" dirty="0"/>
              <a:t>Psalm 2</a:t>
            </a:r>
            <a:br>
              <a:rPr lang="en-US" dirty="0"/>
            </a:br>
            <a:br>
              <a:rPr lang="en-US" b="1" dirty="0"/>
            </a:br>
            <a:endParaRPr lang="en-US" dirty="0"/>
          </a:p>
        </p:txBody>
      </p:sp>
      <p:sp>
        <p:nvSpPr>
          <p:cNvPr id="5" name="Content Placeholder 4">
            <a:extLst>
              <a:ext uri="{FF2B5EF4-FFF2-40B4-BE49-F238E27FC236}">
                <a16:creationId xmlns:a16="http://schemas.microsoft.com/office/drawing/2014/main" id="{FD6DFF52-9770-E68D-9C75-5D338BD64E63}"/>
              </a:ext>
            </a:extLst>
          </p:cNvPr>
          <p:cNvSpPr>
            <a:spLocks noGrp="1"/>
          </p:cNvSpPr>
          <p:nvPr>
            <p:ph idx="1"/>
          </p:nvPr>
        </p:nvSpPr>
        <p:spPr>
          <a:xfrm>
            <a:off x="838199" y="1193074"/>
            <a:ext cx="10691949" cy="5503817"/>
          </a:xfrm>
        </p:spPr>
        <p:txBody>
          <a:bodyPr>
            <a:normAutofit fontScale="77500" lnSpcReduction="20000"/>
          </a:bodyPr>
          <a:lstStyle/>
          <a:p>
            <a:pPr marL="0" indent="0">
              <a:buNone/>
            </a:pPr>
            <a:r>
              <a:rPr lang="en-US" dirty="0"/>
              <a:t>1  Why do the heathen rage, and the people imagine a vain thing?</a:t>
            </a:r>
          </a:p>
          <a:p>
            <a:pPr marL="0" indent="0">
              <a:buNone/>
            </a:pPr>
            <a:r>
              <a:rPr lang="en-US" dirty="0"/>
              <a:t>2  The kings of the earth set themselves, and the rulers take counsel together, against the LORD, and against his anointed, saying,</a:t>
            </a:r>
          </a:p>
          <a:p>
            <a:pPr marL="0" indent="0">
              <a:buNone/>
            </a:pPr>
            <a:r>
              <a:rPr lang="en-US" dirty="0"/>
              <a:t>3  Let us break their bands asunder, and cast away their cords from us.</a:t>
            </a:r>
          </a:p>
          <a:p>
            <a:pPr marL="0" indent="0">
              <a:buNone/>
            </a:pPr>
            <a:r>
              <a:rPr lang="en-US" dirty="0"/>
              <a:t>4  He that </a:t>
            </a:r>
            <a:r>
              <a:rPr lang="en-US" dirty="0" err="1"/>
              <a:t>sitteth</a:t>
            </a:r>
            <a:r>
              <a:rPr lang="en-US" dirty="0"/>
              <a:t> in the heavens shall laugh: the Lord shall have them in derision.</a:t>
            </a:r>
          </a:p>
          <a:p>
            <a:pPr marL="0" indent="0">
              <a:buNone/>
            </a:pPr>
            <a:r>
              <a:rPr lang="en-US" dirty="0"/>
              <a:t>5  Then shall he speak unto them in his wrath, and vex them in his sore displeasure.</a:t>
            </a:r>
          </a:p>
          <a:p>
            <a:pPr marL="0" indent="0">
              <a:buNone/>
            </a:pPr>
            <a:r>
              <a:rPr lang="en-US" dirty="0"/>
              <a:t>6  Yet have I set my king upon my holy hill of Zion.</a:t>
            </a:r>
          </a:p>
          <a:p>
            <a:pPr marL="0" indent="0">
              <a:buNone/>
            </a:pPr>
            <a:r>
              <a:rPr lang="en-US" dirty="0"/>
              <a:t>7  I will declare the decree: the LORD hath said unto me, </a:t>
            </a:r>
            <a:r>
              <a:rPr lang="en-US" b="1" u="sng" dirty="0"/>
              <a:t>Thou art my Son; this day have I begotten thee</a:t>
            </a:r>
            <a:r>
              <a:rPr lang="en-US" dirty="0"/>
              <a:t>.</a:t>
            </a:r>
          </a:p>
          <a:p>
            <a:pPr marL="0" indent="0">
              <a:buNone/>
            </a:pPr>
            <a:r>
              <a:rPr lang="en-US" dirty="0"/>
              <a:t>8  Ask of me, and I shall give thee the heathen for thine inheritance, and the uttermost parts of the earth for thy possession.</a:t>
            </a:r>
          </a:p>
          <a:p>
            <a:pPr marL="0" indent="0">
              <a:buNone/>
            </a:pPr>
            <a:r>
              <a:rPr lang="en-US" dirty="0"/>
              <a:t>9  Thou shalt break them with a rod of iron; thou shalt dash them in pieces like a potter’s vessel.</a:t>
            </a:r>
          </a:p>
          <a:p>
            <a:pPr marL="0" indent="0">
              <a:buNone/>
            </a:pPr>
            <a:r>
              <a:rPr lang="en-US" dirty="0"/>
              <a:t>10  Be wise now therefore, O ye kings: be instructed, ye judges of the earth.</a:t>
            </a:r>
          </a:p>
          <a:p>
            <a:pPr marL="0" indent="0">
              <a:buNone/>
            </a:pPr>
            <a:r>
              <a:rPr lang="en-US" dirty="0"/>
              <a:t>11  Serve the LORD with fear, and rejoice with trembling.</a:t>
            </a:r>
          </a:p>
          <a:p>
            <a:pPr marL="0" indent="0">
              <a:buNone/>
            </a:pPr>
            <a:r>
              <a:rPr lang="en-US" dirty="0"/>
              <a:t>12  Kiss the Son, lest he be angry, and ye perish from the way, when his wrath is kindled but a little. Blessed are all they that put their trust in him.</a:t>
            </a:r>
          </a:p>
          <a:p>
            <a:endParaRPr lang="en-US" dirty="0"/>
          </a:p>
        </p:txBody>
      </p:sp>
    </p:spTree>
    <p:extLst>
      <p:ext uri="{BB962C8B-B14F-4D97-AF65-F5344CB8AC3E}">
        <p14:creationId xmlns:p14="http://schemas.microsoft.com/office/powerpoint/2010/main" val="1078482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D23E7-A02A-D861-41B7-075A21D71FF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055C67-1955-C11C-F611-9E4AD57A77C4}"/>
              </a:ext>
            </a:extLst>
          </p:cNvPr>
          <p:cNvSpPr>
            <a:spLocks noGrp="1"/>
          </p:cNvSpPr>
          <p:nvPr>
            <p:ph type="title"/>
          </p:nvPr>
        </p:nvSpPr>
        <p:spPr/>
        <p:txBody>
          <a:bodyPr>
            <a:normAutofit fontScale="90000"/>
          </a:bodyPr>
          <a:lstStyle/>
          <a:p>
            <a:pPr algn="ctr"/>
            <a:br>
              <a:rPr lang="en-US" b="1" dirty="0"/>
            </a:br>
            <a:r>
              <a:rPr lang="en-US" b="1" dirty="0"/>
              <a:t>Psalm 2</a:t>
            </a:r>
            <a:br>
              <a:rPr lang="en-US" dirty="0"/>
            </a:br>
            <a:br>
              <a:rPr lang="en-US" b="1" dirty="0"/>
            </a:br>
            <a:endParaRPr lang="en-US" dirty="0"/>
          </a:p>
        </p:txBody>
      </p:sp>
      <p:sp>
        <p:nvSpPr>
          <p:cNvPr id="5" name="Content Placeholder 4">
            <a:extLst>
              <a:ext uri="{FF2B5EF4-FFF2-40B4-BE49-F238E27FC236}">
                <a16:creationId xmlns:a16="http://schemas.microsoft.com/office/drawing/2014/main" id="{6187C7E2-16A3-9570-91E4-917027EAA291}"/>
              </a:ext>
            </a:extLst>
          </p:cNvPr>
          <p:cNvSpPr>
            <a:spLocks noGrp="1"/>
          </p:cNvSpPr>
          <p:nvPr>
            <p:ph idx="1"/>
          </p:nvPr>
        </p:nvSpPr>
        <p:spPr>
          <a:xfrm>
            <a:off x="838199" y="1193074"/>
            <a:ext cx="10691949" cy="5503817"/>
          </a:xfrm>
        </p:spPr>
        <p:txBody>
          <a:bodyPr>
            <a:normAutofit fontScale="62500" lnSpcReduction="20000"/>
          </a:bodyPr>
          <a:lstStyle/>
          <a:p>
            <a:pPr marL="0" indent="0">
              <a:spcBef>
                <a:spcPts val="0"/>
              </a:spcBef>
              <a:spcAft>
                <a:spcPts val="600"/>
              </a:spcAft>
              <a:buNone/>
            </a:pPr>
            <a:r>
              <a:rPr lang="en-US" dirty="0"/>
              <a:t>1. Psalm 2:7 is in context of God exalting Jesus as King.</a:t>
            </a:r>
          </a:p>
          <a:p>
            <a:pPr marL="0" indent="0">
              <a:spcBef>
                <a:spcPts val="0"/>
              </a:spcBef>
              <a:spcAft>
                <a:spcPts val="600"/>
              </a:spcAft>
              <a:buNone/>
            </a:pPr>
            <a:endParaRPr lang="en-US" dirty="0"/>
          </a:p>
          <a:p>
            <a:pPr marL="0" indent="0">
              <a:spcBef>
                <a:spcPts val="0"/>
              </a:spcBef>
              <a:spcAft>
                <a:spcPts val="600"/>
              </a:spcAft>
              <a:buNone/>
            </a:pPr>
            <a:r>
              <a:rPr lang="en-US" dirty="0"/>
              <a:t>2. Psalm 2:7 is in context of vexing rebel foes of Jesus.</a:t>
            </a:r>
          </a:p>
          <a:p>
            <a:pPr marL="0" indent="0">
              <a:spcBef>
                <a:spcPts val="0"/>
              </a:spcBef>
              <a:spcAft>
                <a:spcPts val="600"/>
              </a:spcAft>
              <a:buNone/>
            </a:pPr>
            <a:endParaRPr lang="en-US" dirty="0"/>
          </a:p>
          <a:p>
            <a:pPr marL="0" indent="0">
              <a:spcBef>
                <a:spcPts val="0"/>
              </a:spcBef>
              <a:spcAft>
                <a:spcPts val="600"/>
              </a:spcAft>
              <a:buNone/>
            </a:pPr>
            <a:r>
              <a:rPr lang="en-US" dirty="0"/>
              <a:t>3. Psalm 2:7 is in context of inheriting the Gentile earth.</a:t>
            </a:r>
          </a:p>
          <a:p>
            <a:pPr marL="0" indent="0">
              <a:spcBef>
                <a:spcPts val="0"/>
              </a:spcBef>
              <a:spcAft>
                <a:spcPts val="600"/>
              </a:spcAft>
              <a:buNone/>
            </a:pPr>
            <a:endParaRPr lang="en-US" dirty="0"/>
          </a:p>
          <a:p>
            <a:pPr marL="0" indent="0">
              <a:spcBef>
                <a:spcPts val="0"/>
              </a:spcBef>
              <a:spcAft>
                <a:spcPts val="600"/>
              </a:spcAft>
              <a:buNone/>
            </a:pPr>
            <a:r>
              <a:rPr lang="en-US" dirty="0"/>
              <a:t>4. Psalm 2:7 is in context of getting His rod of iron rule.</a:t>
            </a:r>
          </a:p>
          <a:p>
            <a:pPr marL="0" indent="0">
              <a:spcBef>
                <a:spcPts val="0"/>
              </a:spcBef>
              <a:spcAft>
                <a:spcPts val="600"/>
              </a:spcAft>
              <a:buNone/>
            </a:pPr>
            <a:endParaRPr lang="en-US" dirty="0"/>
          </a:p>
          <a:p>
            <a:pPr marL="0" indent="0">
              <a:spcBef>
                <a:spcPts val="0"/>
              </a:spcBef>
              <a:spcAft>
                <a:spcPts val="600"/>
              </a:spcAft>
              <a:buNone/>
            </a:pPr>
            <a:r>
              <a:rPr lang="en-US" dirty="0"/>
              <a:t>5. Psalm 2:7 is in context of Jesus with absolute power.</a:t>
            </a:r>
          </a:p>
          <a:p>
            <a:pPr>
              <a:spcBef>
                <a:spcPts val="0"/>
              </a:spcBef>
              <a:spcAft>
                <a:spcPts val="600"/>
              </a:spcAft>
            </a:pPr>
            <a:endParaRPr lang="en-US" dirty="0"/>
          </a:p>
          <a:p>
            <a:pPr marL="0" indent="0">
              <a:spcBef>
                <a:spcPts val="0"/>
              </a:spcBef>
              <a:spcAft>
                <a:spcPts val="600"/>
              </a:spcAft>
              <a:buNone/>
            </a:pPr>
            <a:r>
              <a:rPr lang="en-US" dirty="0"/>
              <a:t>6. The use of “this day” in ordinary and regular usage requires time, not eternity.</a:t>
            </a:r>
          </a:p>
          <a:p>
            <a:pPr marL="0" indent="0">
              <a:spcBef>
                <a:spcPts val="0"/>
              </a:spcBef>
              <a:spcAft>
                <a:spcPts val="600"/>
              </a:spcAft>
              <a:buNone/>
            </a:pPr>
            <a:r>
              <a:rPr lang="en-US" dirty="0"/>
              <a:t> </a:t>
            </a:r>
          </a:p>
          <a:p>
            <a:pPr marL="0" indent="0">
              <a:spcBef>
                <a:spcPts val="0"/>
              </a:spcBef>
              <a:spcAft>
                <a:spcPts val="600"/>
              </a:spcAft>
              <a:buNone/>
            </a:pPr>
            <a:r>
              <a:rPr lang="en-US" dirty="0"/>
              <a:t>7. Therefore, we find the context agreeing with Paul’s fulfillment of this prophecy at Jesus’ resurrection.</a:t>
            </a:r>
          </a:p>
          <a:p>
            <a:pPr marL="0" indent="0">
              <a:spcBef>
                <a:spcPts val="0"/>
              </a:spcBef>
              <a:spcAft>
                <a:spcPts val="600"/>
              </a:spcAft>
              <a:buNone/>
            </a:pPr>
            <a:endParaRPr lang="en-US" dirty="0"/>
          </a:p>
          <a:p>
            <a:pPr marL="0" indent="0">
              <a:spcBef>
                <a:spcPts val="0"/>
              </a:spcBef>
              <a:spcAft>
                <a:spcPts val="600"/>
              </a:spcAft>
              <a:buNone/>
            </a:pPr>
            <a:r>
              <a:rPr lang="en-US" dirty="0"/>
              <a:t>8. Therefore, there is no reason to apply it to any other event, no matter how sentimental or traditional.</a:t>
            </a:r>
          </a:p>
          <a:p>
            <a:pPr marL="0" indent="0">
              <a:spcBef>
                <a:spcPts val="0"/>
              </a:spcBef>
              <a:spcAft>
                <a:spcPts val="600"/>
              </a:spcAft>
              <a:buNone/>
            </a:pPr>
            <a:endParaRPr lang="en-US" dirty="0"/>
          </a:p>
          <a:p>
            <a:pPr marL="0" indent="0">
              <a:spcBef>
                <a:spcPts val="0"/>
              </a:spcBef>
              <a:spcAft>
                <a:spcPts val="600"/>
              </a:spcAft>
              <a:buNone/>
            </a:pPr>
            <a:r>
              <a:rPr lang="en-US" dirty="0"/>
              <a:t>9. Therefore, we have opportunity to trust God’s word over enemies, teachers, and ancients </a:t>
            </a:r>
            <a:r>
              <a:rPr lang="en-US" sz="2600" dirty="0"/>
              <a:t>(Ps 119:98-100).</a:t>
            </a:r>
          </a:p>
          <a:p>
            <a:pPr marL="0" indent="0">
              <a:spcBef>
                <a:spcPts val="0"/>
              </a:spcBef>
              <a:spcAft>
                <a:spcPts val="600"/>
              </a:spcAft>
              <a:buNone/>
            </a:pPr>
            <a:endParaRPr lang="en-US" dirty="0"/>
          </a:p>
          <a:p>
            <a:pPr marL="0" indent="0">
              <a:spcBef>
                <a:spcPts val="0"/>
              </a:spcBef>
              <a:spcAft>
                <a:spcPts val="600"/>
              </a:spcAft>
              <a:buNone/>
            </a:pPr>
            <a:r>
              <a:rPr lang="en-US" dirty="0"/>
              <a:t>10. Therefore, there must be further proof by comparing scripture to confirm this inspired application.</a:t>
            </a:r>
          </a:p>
          <a:p>
            <a:endParaRPr lang="en-US" dirty="0"/>
          </a:p>
        </p:txBody>
      </p:sp>
    </p:spTree>
    <p:extLst>
      <p:ext uri="{BB962C8B-B14F-4D97-AF65-F5344CB8AC3E}">
        <p14:creationId xmlns:p14="http://schemas.microsoft.com/office/powerpoint/2010/main" val="239328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AAC0A-A20E-CF9B-9AA3-39FECF260DA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456D6E9-30B0-7BB7-6C49-103CC4196E2B}"/>
              </a:ext>
            </a:extLst>
          </p:cNvPr>
          <p:cNvSpPr>
            <a:spLocks noGrp="1"/>
          </p:cNvSpPr>
          <p:nvPr>
            <p:ph type="title"/>
          </p:nvPr>
        </p:nvSpPr>
        <p:spPr/>
        <p:txBody>
          <a:bodyPr>
            <a:normAutofit fontScale="90000"/>
          </a:bodyPr>
          <a:lstStyle/>
          <a:p>
            <a:pPr algn="ctr"/>
            <a:br>
              <a:rPr lang="en-US" b="1" dirty="0"/>
            </a:br>
            <a:r>
              <a:rPr lang="en-US" b="1" dirty="0"/>
              <a:t>Hebrews 1</a:t>
            </a:r>
            <a:br>
              <a:rPr lang="en-US" dirty="0"/>
            </a:br>
            <a:br>
              <a:rPr lang="en-US" b="1" dirty="0"/>
            </a:br>
            <a:endParaRPr lang="en-US" dirty="0"/>
          </a:p>
        </p:txBody>
      </p:sp>
      <p:sp>
        <p:nvSpPr>
          <p:cNvPr id="5" name="Content Placeholder 4">
            <a:extLst>
              <a:ext uri="{FF2B5EF4-FFF2-40B4-BE49-F238E27FC236}">
                <a16:creationId xmlns:a16="http://schemas.microsoft.com/office/drawing/2014/main" id="{43EF379D-9A6A-0101-6848-534E31B8053F}"/>
              </a:ext>
            </a:extLst>
          </p:cNvPr>
          <p:cNvSpPr>
            <a:spLocks noGrp="1"/>
          </p:cNvSpPr>
          <p:nvPr>
            <p:ph idx="1"/>
          </p:nvPr>
        </p:nvSpPr>
        <p:spPr>
          <a:xfrm>
            <a:off x="838199" y="1193074"/>
            <a:ext cx="10691949" cy="5503817"/>
          </a:xfrm>
        </p:spPr>
        <p:txBody>
          <a:bodyPr>
            <a:normAutofit fontScale="77500" lnSpcReduction="20000"/>
          </a:bodyPr>
          <a:lstStyle/>
          <a:p>
            <a:pPr marL="0" indent="0">
              <a:buNone/>
            </a:pPr>
            <a:r>
              <a:rPr lang="en-US" dirty="0"/>
              <a:t>1  God, who at sundry times and in divers manners </a:t>
            </a:r>
            <a:r>
              <a:rPr lang="en-US" dirty="0" err="1"/>
              <a:t>spake</a:t>
            </a:r>
            <a:r>
              <a:rPr lang="en-US" dirty="0"/>
              <a:t> in time past unto the fathers by the prophets,</a:t>
            </a:r>
          </a:p>
          <a:p>
            <a:pPr marL="0" indent="0">
              <a:buNone/>
            </a:pPr>
            <a:r>
              <a:rPr lang="en-US" dirty="0"/>
              <a:t>2  Hath in these last days spoken unto us by his Son, whom he hath appointed heir of all things, by whom also he made the worlds;</a:t>
            </a:r>
          </a:p>
          <a:p>
            <a:pPr marL="0" indent="0">
              <a:buNone/>
            </a:pPr>
            <a:r>
              <a:rPr lang="en-US" dirty="0"/>
              <a:t>3  Who being the brightness of his glory, and the express image of his person, and upholding all things by the word of his power, when he had by himself purged our sins, sat down on the right hand of the Majesty on high;</a:t>
            </a:r>
          </a:p>
          <a:p>
            <a:pPr marL="0" indent="0">
              <a:buNone/>
            </a:pPr>
            <a:r>
              <a:rPr lang="en-US" dirty="0"/>
              <a:t>4  Being made so much better than the angels, as he hath by inheritance obtained a more excellent name than they.</a:t>
            </a:r>
          </a:p>
          <a:p>
            <a:pPr marL="0" indent="0">
              <a:buNone/>
            </a:pPr>
            <a:r>
              <a:rPr lang="en-US" dirty="0"/>
              <a:t>5  For unto which of the angels said he at any time, </a:t>
            </a:r>
            <a:r>
              <a:rPr lang="en-US" b="1" u="sng" dirty="0"/>
              <a:t>Thou art my Son, this day have I begotten thee</a:t>
            </a:r>
            <a:r>
              <a:rPr lang="en-US" dirty="0"/>
              <a:t>? And again, I will be to him a Father, and he shall be to me a Son?</a:t>
            </a:r>
          </a:p>
          <a:p>
            <a:pPr marL="0" indent="0">
              <a:buNone/>
            </a:pPr>
            <a:r>
              <a:rPr lang="en-US" dirty="0"/>
              <a:t>6  And again, when he bringeth in the </a:t>
            </a:r>
            <a:r>
              <a:rPr lang="en-US" dirty="0" err="1"/>
              <a:t>firstbegotten</a:t>
            </a:r>
            <a:r>
              <a:rPr lang="en-US" dirty="0"/>
              <a:t> into the world, he saith, And let all the angels of God worship him.</a:t>
            </a:r>
          </a:p>
          <a:p>
            <a:pPr marL="0" indent="0">
              <a:buNone/>
            </a:pPr>
            <a:r>
              <a:rPr lang="en-US" dirty="0"/>
              <a:t>7  And of the angels he saith, Who maketh his angels spirits, and his ministers a flame of fire.</a:t>
            </a:r>
          </a:p>
          <a:p>
            <a:pPr marL="0" indent="0">
              <a:buNone/>
            </a:pPr>
            <a:r>
              <a:rPr lang="en-US" dirty="0"/>
              <a:t>8  But unto the Son he saith, Thy throne, O God, is for ever and ever: a </a:t>
            </a:r>
            <a:r>
              <a:rPr lang="en-US" dirty="0" err="1"/>
              <a:t>sceptre</a:t>
            </a:r>
            <a:r>
              <a:rPr lang="en-US" dirty="0"/>
              <a:t> of righteousness is the </a:t>
            </a:r>
            <a:r>
              <a:rPr lang="en-US" dirty="0" err="1"/>
              <a:t>sceptre</a:t>
            </a:r>
            <a:r>
              <a:rPr lang="en-US" dirty="0"/>
              <a:t> of thy kingdom.</a:t>
            </a:r>
          </a:p>
          <a:p>
            <a:endParaRPr lang="en-US" dirty="0"/>
          </a:p>
        </p:txBody>
      </p:sp>
    </p:spTree>
    <p:extLst>
      <p:ext uri="{BB962C8B-B14F-4D97-AF65-F5344CB8AC3E}">
        <p14:creationId xmlns:p14="http://schemas.microsoft.com/office/powerpoint/2010/main" val="3457488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2A9B4-6669-26C2-EE32-DA41A599581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86126CC-8FFB-AD1F-1269-A9980852CD0A}"/>
              </a:ext>
            </a:extLst>
          </p:cNvPr>
          <p:cNvSpPr>
            <a:spLocks noGrp="1"/>
          </p:cNvSpPr>
          <p:nvPr>
            <p:ph type="title"/>
          </p:nvPr>
        </p:nvSpPr>
        <p:spPr/>
        <p:txBody>
          <a:bodyPr>
            <a:normAutofit fontScale="90000"/>
          </a:bodyPr>
          <a:lstStyle/>
          <a:p>
            <a:pPr algn="ctr"/>
            <a:br>
              <a:rPr lang="en-US" b="1" dirty="0"/>
            </a:br>
            <a:r>
              <a:rPr lang="en-US" b="1" dirty="0"/>
              <a:t>Hebrews 1</a:t>
            </a:r>
            <a:br>
              <a:rPr lang="en-US" dirty="0"/>
            </a:br>
            <a:br>
              <a:rPr lang="en-US" b="1" dirty="0"/>
            </a:br>
            <a:endParaRPr lang="en-US" dirty="0"/>
          </a:p>
        </p:txBody>
      </p:sp>
      <p:sp>
        <p:nvSpPr>
          <p:cNvPr id="5" name="Content Placeholder 4">
            <a:extLst>
              <a:ext uri="{FF2B5EF4-FFF2-40B4-BE49-F238E27FC236}">
                <a16:creationId xmlns:a16="http://schemas.microsoft.com/office/drawing/2014/main" id="{8E9BB1E7-7076-3A13-6F7A-AB9062ACA74B}"/>
              </a:ext>
            </a:extLst>
          </p:cNvPr>
          <p:cNvSpPr>
            <a:spLocks noGrp="1"/>
          </p:cNvSpPr>
          <p:nvPr>
            <p:ph idx="1"/>
          </p:nvPr>
        </p:nvSpPr>
        <p:spPr>
          <a:xfrm>
            <a:off x="838199" y="1193074"/>
            <a:ext cx="10691949" cy="5503817"/>
          </a:xfrm>
        </p:spPr>
        <p:txBody>
          <a:bodyPr>
            <a:normAutofit fontScale="62500" lnSpcReduction="20000"/>
          </a:bodyPr>
          <a:lstStyle/>
          <a:p>
            <a:pPr marL="0" indent="0">
              <a:spcBef>
                <a:spcPts val="0"/>
              </a:spcBef>
              <a:spcAft>
                <a:spcPts val="600"/>
              </a:spcAft>
              <a:buNone/>
            </a:pPr>
            <a:r>
              <a:rPr lang="en-US" dirty="0"/>
              <a:t>1. The context is Jesus appointed as heir of all things.</a:t>
            </a:r>
          </a:p>
          <a:p>
            <a:pPr marL="0" indent="0">
              <a:spcBef>
                <a:spcPts val="0"/>
              </a:spcBef>
              <a:spcAft>
                <a:spcPts val="600"/>
              </a:spcAft>
              <a:buNone/>
            </a:pPr>
            <a:r>
              <a:rPr lang="en-US" dirty="0"/>
              <a:t> </a:t>
            </a:r>
          </a:p>
          <a:p>
            <a:pPr marL="0" indent="0">
              <a:spcBef>
                <a:spcPts val="0"/>
              </a:spcBef>
              <a:spcAft>
                <a:spcPts val="600"/>
              </a:spcAft>
              <a:buNone/>
            </a:pPr>
            <a:r>
              <a:rPr lang="en-US" dirty="0"/>
              <a:t>2. The context is Jesus sitting down at God’s right hand.</a:t>
            </a:r>
          </a:p>
          <a:p>
            <a:pPr>
              <a:spcBef>
                <a:spcPts val="0"/>
              </a:spcBef>
              <a:spcAft>
                <a:spcPts val="600"/>
              </a:spcAft>
            </a:pPr>
            <a:endParaRPr lang="en-US" dirty="0"/>
          </a:p>
          <a:p>
            <a:pPr marL="0" indent="0">
              <a:spcBef>
                <a:spcPts val="0"/>
              </a:spcBef>
              <a:spcAft>
                <a:spcPts val="600"/>
              </a:spcAft>
              <a:buNone/>
            </a:pPr>
            <a:r>
              <a:rPr lang="en-US" dirty="0"/>
              <a:t>3. The context is Jesus being made better than angels.</a:t>
            </a:r>
          </a:p>
          <a:p>
            <a:pPr>
              <a:spcBef>
                <a:spcPts val="0"/>
              </a:spcBef>
              <a:spcAft>
                <a:spcPts val="600"/>
              </a:spcAft>
            </a:pPr>
            <a:endParaRPr lang="en-US" dirty="0"/>
          </a:p>
          <a:p>
            <a:pPr marL="0" indent="0">
              <a:spcBef>
                <a:spcPts val="0"/>
              </a:spcBef>
              <a:spcAft>
                <a:spcPts val="600"/>
              </a:spcAft>
              <a:buNone/>
            </a:pPr>
            <a:r>
              <a:rPr lang="en-US" dirty="0"/>
              <a:t>4. The context is Jesus inheriting a superior name.</a:t>
            </a:r>
          </a:p>
          <a:p>
            <a:pPr>
              <a:spcBef>
                <a:spcPts val="0"/>
              </a:spcBef>
              <a:spcAft>
                <a:spcPts val="600"/>
              </a:spcAft>
            </a:pPr>
            <a:endParaRPr lang="en-US" dirty="0"/>
          </a:p>
          <a:p>
            <a:pPr marL="0" indent="0">
              <a:spcBef>
                <a:spcPts val="0"/>
              </a:spcBef>
              <a:spcAft>
                <a:spcPts val="600"/>
              </a:spcAft>
              <a:buNone/>
            </a:pPr>
            <a:r>
              <a:rPr lang="en-US" dirty="0"/>
              <a:t>5. This name is Son, and it was obtained by begetting.</a:t>
            </a:r>
          </a:p>
          <a:p>
            <a:pPr>
              <a:spcBef>
                <a:spcPts val="0"/>
              </a:spcBef>
              <a:spcAft>
                <a:spcPts val="600"/>
              </a:spcAft>
            </a:pPr>
            <a:endParaRPr lang="en-US" dirty="0"/>
          </a:p>
          <a:p>
            <a:pPr marL="0" indent="0">
              <a:spcBef>
                <a:spcPts val="0"/>
              </a:spcBef>
              <a:spcAft>
                <a:spcPts val="600"/>
              </a:spcAft>
              <a:buNone/>
            </a:pPr>
            <a:r>
              <a:rPr lang="en-US" dirty="0"/>
              <a:t>6. The context is Jesus with both a throne and a scepter.</a:t>
            </a:r>
          </a:p>
          <a:p>
            <a:pPr>
              <a:spcBef>
                <a:spcPts val="0"/>
              </a:spcBef>
              <a:spcAft>
                <a:spcPts val="600"/>
              </a:spcAft>
            </a:pPr>
            <a:endParaRPr lang="en-US" dirty="0"/>
          </a:p>
          <a:p>
            <a:pPr marL="0" indent="0">
              <a:spcBef>
                <a:spcPts val="0"/>
              </a:spcBef>
              <a:spcAft>
                <a:spcPts val="600"/>
              </a:spcAft>
              <a:buNone/>
            </a:pPr>
            <a:r>
              <a:rPr lang="en-US" dirty="0"/>
              <a:t>7. This event is distinct from Bethlehem as stated (1:6).</a:t>
            </a:r>
          </a:p>
          <a:p>
            <a:pPr>
              <a:spcBef>
                <a:spcPts val="0"/>
              </a:spcBef>
              <a:spcAft>
                <a:spcPts val="600"/>
              </a:spcAft>
            </a:pPr>
            <a:endParaRPr lang="en-US" dirty="0"/>
          </a:p>
          <a:p>
            <a:pPr marL="0" indent="0">
              <a:spcBef>
                <a:spcPts val="0"/>
              </a:spcBef>
              <a:spcAft>
                <a:spcPts val="600"/>
              </a:spcAft>
              <a:buNone/>
            </a:pPr>
            <a:r>
              <a:rPr lang="en-US" dirty="0"/>
              <a:t>8. This event is Jesus crowned over the angels (2:5-13).</a:t>
            </a:r>
          </a:p>
          <a:p>
            <a:pPr>
              <a:spcBef>
                <a:spcPts val="0"/>
              </a:spcBef>
              <a:spcAft>
                <a:spcPts val="600"/>
              </a:spcAft>
            </a:pPr>
            <a:endParaRPr lang="en-US" dirty="0"/>
          </a:p>
          <a:p>
            <a:pPr marL="0" indent="0">
              <a:spcBef>
                <a:spcPts val="0"/>
              </a:spcBef>
              <a:spcAft>
                <a:spcPts val="600"/>
              </a:spcAft>
              <a:buNone/>
            </a:pPr>
            <a:r>
              <a:rPr lang="en-US" dirty="0"/>
              <a:t>9. Therefore, we find the context agreeing with Paul’s fulfillment of this prophecy at Jesus’ resurrection.</a:t>
            </a:r>
          </a:p>
          <a:p>
            <a:pPr>
              <a:spcBef>
                <a:spcPts val="0"/>
              </a:spcBef>
              <a:spcAft>
                <a:spcPts val="600"/>
              </a:spcAft>
            </a:pPr>
            <a:endParaRPr lang="en-US" dirty="0"/>
          </a:p>
          <a:p>
            <a:pPr marL="0" indent="0">
              <a:spcBef>
                <a:spcPts val="0"/>
              </a:spcBef>
              <a:spcAft>
                <a:spcPts val="600"/>
              </a:spcAft>
              <a:buNone/>
            </a:pPr>
            <a:r>
              <a:rPr lang="en-US" dirty="0"/>
              <a:t>10. Therefore, there is no reason to apply it to any other event, no matter how sentimental or traditional.</a:t>
            </a:r>
          </a:p>
          <a:p>
            <a:pPr marL="0" indent="0">
              <a:spcBef>
                <a:spcPts val="0"/>
              </a:spcBef>
              <a:spcAft>
                <a:spcPts val="600"/>
              </a:spcAft>
              <a:buNone/>
            </a:pPr>
            <a:endParaRPr lang="en-US" dirty="0"/>
          </a:p>
          <a:p>
            <a:endParaRPr lang="en-US" dirty="0"/>
          </a:p>
        </p:txBody>
      </p:sp>
    </p:spTree>
    <p:extLst>
      <p:ext uri="{BB962C8B-B14F-4D97-AF65-F5344CB8AC3E}">
        <p14:creationId xmlns:p14="http://schemas.microsoft.com/office/powerpoint/2010/main" val="722298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5DAF3-EF41-B2D3-C05A-AB6EB1E6057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AFFB99F-C330-B0C0-15B1-AF7C7EE6F908}"/>
              </a:ext>
            </a:extLst>
          </p:cNvPr>
          <p:cNvSpPr>
            <a:spLocks noGrp="1"/>
          </p:cNvSpPr>
          <p:nvPr>
            <p:ph type="title"/>
          </p:nvPr>
        </p:nvSpPr>
        <p:spPr/>
        <p:txBody>
          <a:bodyPr>
            <a:normAutofit fontScale="90000"/>
          </a:bodyPr>
          <a:lstStyle/>
          <a:p>
            <a:pPr algn="ctr"/>
            <a:br>
              <a:rPr lang="en-US" b="1" dirty="0"/>
            </a:br>
            <a:r>
              <a:rPr lang="en-US" b="1" dirty="0"/>
              <a:t>Matthew 11:25-27</a:t>
            </a:r>
            <a:br>
              <a:rPr lang="en-US" dirty="0"/>
            </a:br>
            <a:br>
              <a:rPr lang="en-US" b="1" dirty="0"/>
            </a:br>
            <a:endParaRPr lang="en-US" dirty="0"/>
          </a:p>
        </p:txBody>
      </p:sp>
      <p:sp>
        <p:nvSpPr>
          <p:cNvPr id="5" name="Content Placeholder 4">
            <a:extLst>
              <a:ext uri="{FF2B5EF4-FFF2-40B4-BE49-F238E27FC236}">
                <a16:creationId xmlns:a16="http://schemas.microsoft.com/office/drawing/2014/main" id="{78F123B2-8C3C-4445-E02F-8B5B7F200C7B}"/>
              </a:ext>
            </a:extLst>
          </p:cNvPr>
          <p:cNvSpPr>
            <a:spLocks noGrp="1"/>
          </p:cNvSpPr>
          <p:nvPr>
            <p:ph idx="1"/>
          </p:nvPr>
        </p:nvSpPr>
        <p:spPr>
          <a:xfrm>
            <a:off x="838199" y="1193074"/>
            <a:ext cx="10691949" cy="5503817"/>
          </a:xfrm>
        </p:spPr>
        <p:txBody>
          <a:bodyPr>
            <a:normAutofit/>
          </a:bodyPr>
          <a:lstStyle/>
          <a:p>
            <a:pPr marL="0" indent="0">
              <a:buNone/>
            </a:pPr>
            <a:endParaRPr lang="en-US" dirty="0"/>
          </a:p>
          <a:p>
            <a:pPr marL="0" indent="0">
              <a:buNone/>
            </a:pPr>
            <a:r>
              <a:rPr lang="en-US" sz="2200" dirty="0"/>
              <a:t>25  At that time Jesus answered and said, I thank thee, O Father, Lord of heaven and earth, </a:t>
            </a:r>
            <a:r>
              <a:rPr lang="en-US" sz="2200" b="1" u="sng" dirty="0"/>
              <a:t>because thou hast hid these things from the wise and prudent, and hast revealed them unto babes</a:t>
            </a:r>
            <a:r>
              <a:rPr lang="en-US" sz="2200" dirty="0"/>
              <a:t>.</a:t>
            </a:r>
          </a:p>
          <a:p>
            <a:pPr marL="0" indent="0">
              <a:buNone/>
            </a:pPr>
            <a:r>
              <a:rPr lang="en-US" sz="2200" dirty="0"/>
              <a:t>26  Even so, Father: for so it seemed good in thy sight.</a:t>
            </a:r>
          </a:p>
          <a:p>
            <a:pPr marL="0" indent="0">
              <a:buNone/>
            </a:pPr>
            <a:r>
              <a:rPr lang="en-US" sz="2200" dirty="0"/>
              <a:t>27  All things are delivered unto me of my Father: and no man </a:t>
            </a:r>
            <a:r>
              <a:rPr lang="en-US" sz="2200" dirty="0" err="1"/>
              <a:t>knoweth</a:t>
            </a:r>
            <a:r>
              <a:rPr lang="en-US" sz="2200" dirty="0"/>
              <a:t> the Son, but the Father; neither </a:t>
            </a:r>
            <a:r>
              <a:rPr lang="en-US" sz="2200" dirty="0" err="1"/>
              <a:t>knoweth</a:t>
            </a:r>
            <a:r>
              <a:rPr lang="en-US" sz="2200" dirty="0"/>
              <a:t> any man the Father, save the Son, and he to whomsoever the Son will reveal him.</a:t>
            </a:r>
          </a:p>
          <a:p>
            <a:pPr marL="0" indent="0">
              <a:buNone/>
            </a:pPr>
            <a:endParaRPr lang="en-US" dirty="0"/>
          </a:p>
        </p:txBody>
      </p:sp>
    </p:spTree>
    <p:extLst>
      <p:ext uri="{BB962C8B-B14F-4D97-AF65-F5344CB8AC3E}">
        <p14:creationId xmlns:p14="http://schemas.microsoft.com/office/powerpoint/2010/main" val="1314110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108</TotalTime>
  <Words>3653</Words>
  <Application>Microsoft Office PowerPoint</Application>
  <PresentationFormat>Widescreen</PresentationFormat>
  <Paragraphs>272</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Aptos</vt:lpstr>
      <vt:lpstr>Aptos Display</vt:lpstr>
      <vt:lpstr>Arial</vt:lpstr>
      <vt:lpstr>Office Theme</vt:lpstr>
      <vt:lpstr>This Day Have I Begotten Thee </vt:lpstr>
      <vt:lpstr>When Did This Occur? </vt:lpstr>
      <vt:lpstr> Acts 13  </vt:lpstr>
      <vt:lpstr> Acts 13  </vt:lpstr>
      <vt:lpstr> Psalm 2  </vt:lpstr>
      <vt:lpstr> Psalm 2  </vt:lpstr>
      <vt:lpstr> Hebrews 1  </vt:lpstr>
      <vt:lpstr> Hebrews 1  </vt:lpstr>
      <vt:lpstr> Matthew 11:25-27  </vt:lpstr>
      <vt:lpstr> Matthew 11:25-27  </vt:lpstr>
      <vt:lpstr> First Four Rules of Bible Study  </vt:lpstr>
      <vt:lpstr> Another Place Teaching the Same  </vt:lpstr>
      <vt:lpstr> Another Place Teaching the Same  </vt:lpstr>
      <vt:lpstr> Another Place Teaching the Same  </vt:lpstr>
      <vt:lpstr> A Related Passage  </vt:lpstr>
      <vt:lpstr> A Related Passage  </vt:lpstr>
      <vt:lpstr> What Do the Wise and Prudent Say?  </vt:lpstr>
      <vt:lpstr> What Do the Wise and Prudent Say?  </vt:lpstr>
      <vt:lpstr>   How Do Other Bible Versions Translate Acts 13:33?  They Remove AGAIN to Get Rid of Resurrection   “how that God hath fulfilled the same unto our children, in that he raised up Jesus; as also it is written in the second psalm,  Thou art my Son, this day have I begotten thee” (Revised Version, 1881).    </vt:lpstr>
      <vt:lpstr> How Do Better Bible Versions Translate Acts 13:33?  </vt:lpstr>
      <vt:lpstr>  What Do We Say?   </vt:lpstr>
      <vt:lpstr>   Conclusion    </vt:lpstr>
      <vt:lpstr>    For Further Study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Sherri Crosby</dc:creator>
  <cp:lastModifiedBy>Sherri Crosby</cp:lastModifiedBy>
  <cp:revision>2</cp:revision>
  <dcterms:created xsi:type="dcterms:W3CDTF">2025-07-22T12:35:35Z</dcterms:created>
  <dcterms:modified xsi:type="dcterms:W3CDTF">2025-07-22T14:38:35Z</dcterms:modified>
</cp:coreProperties>
</file>