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9" r:id="rId2"/>
    <p:sldId id="340" r:id="rId3"/>
    <p:sldId id="330" r:id="rId4"/>
    <p:sldId id="331" r:id="rId5"/>
    <p:sldId id="332" r:id="rId6"/>
    <p:sldId id="334" r:id="rId7"/>
    <p:sldId id="335" r:id="rId8"/>
    <p:sldId id="336" r:id="rId9"/>
    <p:sldId id="337" r:id="rId10"/>
    <p:sldId id="338" r:id="rId11"/>
    <p:sldId id="339" r:id="rId12"/>
    <p:sldId id="290" r:id="rId13"/>
    <p:sldId id="291" r:id="rId14"/>
    <p:sldId id="326" r:id="rId15"/>
    <p:sldId id="257" r:id="rId16"/>
    <p:sldId id="270" r:id="rId17"/>
    <p:sldId id="258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5" r:id="rId32"/>
    <p:sldId id="286" r:id="rId33"/>
    <p:sldId id="287" r:id="rId34"/>
    <p:sldId id="316" r:id="rId35"/>
    <p:sldId id="288" r:id="rId36"/>
    <p:sldId id="289" r:id="rId37"/>
    <p:sldId id="293" r:id="rId38"/>
    <p:sldId id="294" r:id="rId39"/>
    <p:sldId id="296" r:id="rId40"/>
    <p:sldId id="295" r:id="rId41"/>
    <p:sldId id="297" r:id="rId42"/>
    <p:sldId id="299" r:id="rId43"/>
    <p:sldId id="301" r:id="rId44"/>
    <p:sldId id="302" r:id="rId45"/>
    <p:sldId id="303" r:id="rId46"/>
    <p:sldId id="304" r:id="rId47"/>
    <p:sldId id="328" r:id="rId48"/>
    <p:sldId id="298" r:id="rId49"/>
    <p:sldId id="320" r:id="rId50"/>
    <p:sldId id="307" r:id="rId51"/>
    <p:sldId id="310" r:id="rId52"/>
    <p:sldId id="311" r:id="rId53"/>
    <p:sldId id="308" r:id="rId54"/>
    <p:sldId id="313" r:id="rId55"/>
    <p:sldId id="314" r:id="rId56"/>
    <p:sldId id="315" r:id="rId57"/>
    <p:sldId id="317" r:id="rId58"/>
    <p:sldId id="325" r:id="rId59"/>
    <p:sldId id="318" r:id="rId60"/>
    <p:sldId id="327" r:id="rId61"/>
    <p:sldId id="322" r:id="rId62"/>
    <p:sldId id="321" r:id="rId63"/>
    <p:sldId id="323" r:id="rId64"/>
    <p:sldId id="324" r:id="rId65"/>
    <p:sldId id="341" r:id="rId66"/>
    <p:sldId id="267" r:id="rId6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56" y="-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777C-FAA4-45BB-8A42-D1105556C8F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31886-D0CC-4A4B-9C96-13078980A6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777C-FAA4-45BB-8A42-D1105556C8F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31886-D0CC-4A4B-9C96-13078980A6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777C-FAA4-45BB-8A42-D1105556C8F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31886-D0CC-4A4B-9C96-13078980A6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777C-FAA4-45BB-8A42-D1105556C8F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31886-D0CC-4A4B-9C96-13078980A6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777C-FAA4-45BB-8A42-D1105556C8F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31886-D0CC-4A4B-9C96-13078980A6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777C-FAA4-45BB-8A42-D1105556C8F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31886-D0CC-4A4B-9C96-13078980A6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777C-FAA4-45BB-8A42-D1105556C8F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31886-D0CC-4A4B-9C96-13078980A6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777C-FAA4-45BB-8A42-D1105556C8F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31886-D0CC-4A4B-9C96-13078980A6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777C-FAA4-45BB-8A42-D1105556C8F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31886-D0CC-4A4B-9C96-13078980A6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777C-FAA4-45BB-8A42-D1105556C8F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31886-D0CC-4A4B-9C96-13078980A6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777C-FAA4-45BB-8A42-D1105556C8F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31886-D0CC-4A4B-9C96-13078980A6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E777C-FAA4-45BB-8A42-D1105556C8F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31886-D0CC-4A4B-9C96-13078980A63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letgodbetrue.com/pdf/reversal-of-fortune-in-christ.pdf" TargetMode="External"/><Relationship Id="rId3" Type="http://schemas.openxmlformats.org/officeDocument/2006/relationships/hyperlink" Target="http://www.letgodbetrue.com/pdf/connect-the-dots.pdf" TargetMode="External"/><Relationship Id="rId7" Type="http://schemas.openxmlformats.org/officeDocument/2006/relationships/hyperlink" Target="http://www.letgodbetrue.com/pdf/hope.pdf" TargetMode="External"/><Relationship Id="rId2" Type="http://schemas.openxmlformats.org/officeDocument/2006/relationships/hyperlink" Target="http://www.letgodbetrue.com/pdf/glory-days-ahead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etgodbetrue.com/pdf/when-things-seem-hopeless.pdf" TargetMode="External"/><Relationship Id="rId11" Type="http://schemas.openxmlformats.org/officeDocument/2006/relationships/hyperlink" Target="http://www.letgodbetrue.com/" TargetMode="External"/><Relationship Id="rId5" Type="http://schemas.openxmlformats.org/officeDocument/2006/relationships/hyperlink" Target="http://www.letgodbetrue.com/pdf/sacrificing-your-future.pdf" TargetMode="External"/><Relationship Id="rId10" Type="http://schemas.openxmlformats.org/officeDocument/2006/relationships/hyperlink" Target="http://www.letgodbetrue.com/proverbs/commentaries/22_04.php" TargetMode="External"/><Relationship Id="rId4" Type="http://schemas.openxmlformats.org/officeDocument/2006/relationships/hyperlink" Target="http://www.letgodbetrue.com/pdf/choices.pdf" TargetMode="External"/><Relationship Id="rId9" Type="http://schemas.openxmlformats.org/officeDocument/2006/relationships/hyperlink" Target="http://www.letgodbetrue.com/proverbs/commentaries/04_08.php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066800"/>
            <a:ext cx="8077200" cy="2438400"/>
          </a:xfrm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FF00"/>
                </a:solidFill>
              </a:rPr>
              <a:t>Family Supper &amp;</a:t>
            </a:r>
            <a:br>
              <a:rPr lang="en-US" sz="6000" dirty="0" smtClean="0">
                <a:solidFill>
                  <a:srgbClr val="FFFF00"/>
                </a:solidFill>
              </a:rPr>
            </a:br>
            <a:r>
              <a:rPr lang="en-US" sz="6000" dirty="0" smtClean="0">
                <a:solidFill>
                  <a:srgbClr val="FFFF00"/>
                </a:solidFill>
              </a:rPr>
              <a:t>Bible Study</a:t>
            </a:r>
            <a:endParaRPr lang="en-US" sz="6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1828800"/>
            <a:ext cx="3962399" cy="323165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4000" dirty="0" smtClean="0">
              <a:solidFill>
                <a:srgbClr val="FF0000"/>
              </a:solidFill>
            </a:endParaRPr>
          </a:p>
          <a:p>
            <a:pPr algn="ctr"/>
            <a:r>
              <a:rPr lang="en-US" sz="4000" u="sng" dirty="0" smtClean="0"/>
              <a:t>#262 </a:t>
            </a:r>
            <a:r>
              <a:rPr lang="en-US" sz="4000" u="sng" dirty="0" smtClean="0"/>
              <a:t>– </a:t>
            </a:r>
            <a:r>
              <a:rPr lang="en-US" sz="4000" u="sng" dirty="0" smtClean="0"/>
              <a:t>Burgundy</a:t>
            </a:r>
          </a:p>
          <a:p>
            <a:pPr algn="ctr"/>
            <a:endParaRPr lang="en-US" sz="4000" u="sng" dirty="0" smtClean="0"/>
          </a:p>
          <a:p>
            <a:pPr algn="ctr"/>
            <a:r>
              <a:rPr lang="en-US" sz="4000" u="sng" dirty="0" smtClean="0"/>
              <a:t>#446 - Burgundy</a:t>
            </a:r>
            <a:endParaRPr lang="en-US" sz="2800" dirty="0" smtClean="0"/>
          </a:p>
          <a:p>
            <a:pPr algn="ctr"/>
            <a:endParaRPr lang="en-US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FFFF00"/>
                </a:solidFill>
              </a:rPr>
              <a:t>Reversal of Fortune</a:t>
            </a:r>
            <a:endParaRPr lang="en-US" sz="6000" b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1752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Three Witnesses of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Glory Days Ahead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to Give You Hope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76300" y="876300"/>
            <a:ext cx="7391400" cy="51054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u="sng" dirty="0" smtClean="0">
                <a:solidFill>
                  <a:schemeClr val="bg1"/>
                </a:solidFill>
              </a:rPr>
              <a:t>Warning!</a:t>
            </a:r>
            <a:endParaRPr lang="en-US" sz="4000" b="1" u="sng" dirty="0" smtClean="0">
              <a:solidFill>
                <a:schemeClr val="bg1"/>
              </a:solidFill>
            </a:endParaRPr>
          </a:p>
          <a:p>
            <a:pPr algn="ctr"/>
            <a:endParaRPr lang="en-US" sz="2000" dirty="0" smtClean="0">
              <a:solidFill>
                <a:schemeClr val="bg1"/>
              </a:solidFill>
            </a:endParaRP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The greatest reversal of fortune is the one at Christ’s Return.</a:t>
            </a:r>
          </a:p>
          <a:p>
            <a:pPr algn="ctr"/>
            <a:endParaRPr lang="en-US" sz="2400" dirty="0" smtClean="0">
              <a:solidFill>
                <a:schemeClr val="bg1"/>
              </a:solidFill>
            </a:endParaRP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Preached 6/6/2004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76300" y="876300"/>
            <a:ext cx="7391400" cy="51054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u="sng" dirty="0" smtClean="0">
                <a:solidFill>
                  <a:schemeClr val="bg1"/>
                </a:solidFill>
              </a:rPr>
              <a:t>However!</a:t>
            </a:r>
            <a:endParaRPr lang="en-US" sz="4000" b="1" u="sng" dirty="0" smtClean="0">
              <a:solidFill>
                <a:schemeClr val="bg1"/>
              </a:solidFill>
            </a:endParaRPr>
          </a:p>
          <a:p>
            <a:pPr algn="ctr"/>
            <a:endParaRPr lang="en-US" sz="2000" dirty="0" smtClean="0">
              <a:solidFill>
                <a:schemeClr val="bg1"/>
              </a:solidFill>
            </a:endParaRP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Our Father in heaven has left us here until then and blesses now.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cs typeface="Aharoni" pitchFamily="2" charset="-79"/>
              </a:rPr>
              <a:t>You have trials or disappointments </a:t>
            </a:r>
          </a:p>
          <a:p>
            <a:pPr algn="ctr"/>
            <a:endParaRPr lang="en-US" sz="2000" b="1" dirty="0">
              <a:solidFill>
                <a:schemeClr val="bg1"/>
              </a:solidFill>
              <a:cs typeface="Aharoni" pitchFamily="2" charset="-79"/>
            </a:endParaRPr>
          </a:p>
          <a:p>
            <a:pPr algn="ctr"/>
            <a:r>
              <a:rPr lang="en-US" sz="3600" b="1" dirty="0" smtClean="0">
                <a:solidFill>
                  <a:schemeClr val="bg1"/>
                </a:solidFill>
                <a:cs typeface="Aharoni" pitchFamily="2" charset="-79"/>
              </a:rPr>
              <a:t>... or you will!</a:t>
            </a:r>
          </a:p>
          <a:p>
            <a:pPr algn="ctr"/>
            <a:endParaRPr lang="en-US" sz="35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en-US" sz="3200" b="1" i="1" dirty="0" smtClean="0">
                <a:solidFill>
                  <a:schemeClr val="bg1"/>
                </a:solidFill>
              </a:rPr>
              <a:t>The feeding of the 5000 in John 6 exposed the weak faith of Philip and Andrew.</a:t>
            </a:r>
            <a:endParaRPr lang="en-US" sz="3200" b="1" i="1" dirty="0" smtClean="0">
              <a:solidFill>
                <a:schemeClr val="bg1"/>
              </a:solidFill>
            </a:endParaRPr>
          </a:p>
          <a:p>
            <a:pPr algn="just"/>
            <a:endParaRPr lang="en-US" sz="32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200" b="1" i="1" dirty="0" smtClean="0">
                <a:solidFill>
                  <a:schemeClr val="bg1"/>
                </a:solidFill>
              </a:rPr>
              <a:t>Philip thought financially – eight months of wages would only be a slice of bread each.</a:t>
            </a:r>
            <a:endParaRPr lang="en-US" sz="3200" b="1" i="1" dirty="0" smtClean="0">
              <a:solidFill>
                <a:schemeClr val="bg1"/>
              </a:solidFill>
            </a:endParaRPr>
          </a:p>
          <a:p>
            <a:pPr algn="just"/>
            <a:endParaRPr lang="en-US" sz="32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100" b="1" i="1" dirty="0" smtClean="0">
                <a:solidFill>
                  <a:schemeClr val="bg1"/>
                </a:solidFill>
              </a:rPr>
              <a:t>Andrew produced a lad’s lunch but saw no value in it since the crowd was so great.</a:t>
            </a:r>
            <a:endParaRPr lang="en-US" sz="31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76300" y="876300"/>
            <a:ext cx="7391400" cy="51054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u="sng" dirty="0" smtClean="0">
                <a:solidFill>
                  <a:schemeClr val="bg1"/>
                </a:solidFill>
              </a:rPr>
              <a:t>They Forgot History!</a:t>
            </a:r>
            <a:endParaRPr lang="en-US" sz="4000" b="1" u="sng" dirty="0" smtClean="0">
              <a:solidFill>
                <a:schemeClr val="bg1"/>
              </a:solidFill>
            </a:endParaRPr>
          </a:p>
          <a:p>
            <a:pPr algn="ctr"/>
            <a:endParaRPr lang="en-US" sz="2000" dirty="0" smtClean="0">
              <a:solidFill>
                <a:schemeClr val="bg1"/>
              </a:solidFill>
            </a:endParaRP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They forgot that Jesus had already turned water into wine for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a large wedding!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cs typeface="Aharoni" pitchFamily="2" charset="-79"/>
              </a:rPr>
              <a:t>David had many trials in his life,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  <a:cs typeface="Aharoni" pitchFamily="2" charset="-79"/>
              </a:rPr>
              <a:t>but he shared his rule for hope.</a:t>
            </a:r>
            <a:endParaRPr lang="en-US" sz="3600" b="1" dirty="0" smtClean="0">
              <a:solidFill>
                <a:schemeClr val="bg1"/>
              </a:solidFill>
              <a:cs typeface="Aharoni" pitchFamily="2" charset="-79"/>
            </a:endParaRPr>
          </a:p>
          <a:p>
            <a:pPr algn="ctr"/>
            <a:endParaRPr lang="en-US" sz="2000" b="1" dirty="0">
              <a:solidFill>
                <a:schemeClr val="bg1"/>
              </a:solidFill>
              <a:cs typeface="Aharoni" pitchFamily="2" charset="-79"/>
            </a:endParaRPr>
          </a:p>
          <a:p>
            <a:pPr algn="ctr"/>
            <a:endParaRPr lang="en-US" sz="28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772400" cy="4339650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13  I had fainted, unless I had believed to see the goodness of the LORD in the land of the living.</a:t>
            </a:r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14  Wait on the LORD: be of good courage, and he shall strengthen </a:t>
            </a:r>
            <a:r>
              <a:rPr lang="en-US" sz="3600" b="1" dirty="0" err="1" smtClean="0">
                <a:solidFill>
                  <a:srgbClr val="FF0000"/>
                </a:solidFill>
              </a:rPr>
              <a:t>thine</a:t>
            </a:r>
            <a:r>
              <a:rPr lang="en-US" sz="3600" b="1" dirty="0" smtClean="0">
                <a:solidFill>
                  <a:srgbClr val="FF0000"/>
                </a:solidFill>
              </a:rPr>
              <a:t> heart: wait, I say, on the LORD.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Psalm 27:13-14</a:t>
            </a:r>
            <a:endParaRPr lang="en-US" sz="2000" b="1" dirty="0">
              <a:solidFill>
                <a:srgbClr val="FF0000"/>
              </a:solidFill>
            </a:endParaRPr>
          </a:p>
          <a:p>
            <a:pPr algn="ctr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cs typeface="Aharoni" pitchFamily="2" charset="-79"/>
              </a:rPr>
              <a:t>Why did David trust God to bless Him?</a:t>
            </a:r>
            <a:endParaRPr lang="en-US" sz="3600" b="1" dirty="0" smtClean="0">
              <a:solidFill>
                <a:schemeClr val="bg1"/>
              </a:solidFill>
              <a:cs typeface="Aharoni" pitchFamily="2" charset="-79"/>
            </a:endParaRPr>
          </a:p>
          <a:p>
            <a:pPr algn="ctr"/>
            <a:endParaRPr lang="en-US" sz="2000" b="1" dirty="0">
              <a:solidFill>
                <a:schemeClr val="bg1"/>
              </a:solidFill>
              <a:cs typeface="Aharoni" pitchFamily="2" charset="-79"/>
            </a:endParaRPr>
          </a:p>
          <a:p>
            <a:pPr algn="ctr"/>
            <a:endParaRPr lang="en-US" sz="28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1"/>
            <a:ext cx="7772400" cy="2769989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800" b="1" dirty="0" smtClean="0">
                <a:solidFill>
                  <a:srgbClr val="FF0000"/>
                </a:solidFill>
              </a:rPr>
              <a:t>When the LORD turned again the captivity of Zion, we were like them that dream.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Psalm 126:1</a:t>
            </a:r>
            <a:endParaRPr lang="en-US" sz="2000" b="1" dirty="0">
              <a:solidFill>
                <a:srgbClr val="FF0000"/>
              </a:solidFill>
            </a:endParaRPr>
          </a:p>
          <a:p>
            <a:pPr algn="ctr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76300" y="876300"/>
            <a:ext cx="7391400" cy="51054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u="sng" dirty="0" smtClean="0">
                <a:solidFill>
                  <a:schemeClr val="bg1"/>
                </a:solidFill>
              </a:rPr>
              <a:t>He Knew History!</a:t>
            </a:r>
            <a:endParaRPr lang="en-US" sz="4000" b="1" u="sng" dirty="0" smtClean="0">
              <a:solidFill>
                <a:schemeClr val="bg1"/>
              </a:solidFill>
            </a:endParaRPr>
          </a:p>
          <a:p>
            <a:pPr algn="ctr"/>
            <a:endParaRPr lang="en-US" sz="2000" dirty="0" smtClean="0">
              <a:solidFill>
                <a:schemeClr val="bg1"/>
              </a:solidFill>
            </a:endParaRP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He knew God had delivered Israel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many times.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772400" cy="212365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Our fathers trusted in thee: they trusted, and thou didst deliver them.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Psalm 22:4</a:t>
            </a:r>
            <a:endParaRPr lang="en-US" sz="2000" b="1" dirty="0">
              <a:solidFill>
                <a:srgbClr val="FF0000"/>
              </a:solidFill>
            </a:endParaRPr>
          </a:p>
          <a:p>
            <a:pPr algn="ctr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772400" cy="3231654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We have heard with our ears, O God, our fathers have told us, what work thou didst in their days, in the times of old.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Psalm 44:1</a:t>
            </a:r>
            <a:endParaRPr lang="en-US" sz="2000" b="1" dirty="0">
              <a:solidFill>
                <a:srgbClr val="FF0000"/>
              </a:solidFill>
            </a:endParaRPr>
          </a:p>
          <a:p>
            <a:pPr algn="ctr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772400" cy="212365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Which we have heard and known, and our fathers have told us.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Psalm 78:3</a:t>
            </a:r>
            <a:endParaRPr lang="en-US" sz="2000" b="1" dirty="0">
              <a:solidFill>
                <a:srgbClr val="FF0000"/>
              </a:solidFill>
            </a:endParaRPr>
          </a:p>
          <a:p>
            <a:pPr algn="ctr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76300" y="876300"/>
            <a:ext cx="7391400" cy="51054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u="sng" dirty="0" smtClean="0">
                <a:solidFill>
                  <a:schemeClr val="bg1"/>
                </a:solidFill>
              </a:rPr>
              <a:t>He Knew History!</a:t>
            </a:r>
            <a:endParaRPr lang="en-US" sz="4000" b="1" u="sng" dirty="0" smtClean="0">
              <a:solidFill>
                <a:schemeClr val="bg1"/>
              </a:solidFill>
            </a:endParaRPr>
          </a:p>
          <a:p>
            <a:pPr algn="ctr"/>
            <a:endParaRPr lang="en-US" sz="2000" dirty="0" smtClean="0">
              <a:solidFill>
                <a:schemeClr val="bg1"/>
              </a:solidFill>
            </a:endParaRP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He knew God had delivered him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many times.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772400" cy="2677656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This poor man cried, and the LORD heard him, and saved him out of all his troubles.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Psalm 34:6</a:t>
            </a:r>
            <a:endParaRPr lang="en-US" sz="2000" b="1" dirty="0">
              <a:solidFill>
                <a:srgbClr val="FF0000"/>
              </a:solidFill>
            </a:endParaRPr>
          </a:p>
          <a:p>
            <a:pPr algn="ctr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772400" cy="5447645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6  In my distress I called upon the LORD, and cried unto my God: he heard my voice out of his temple, and my cry came before him, even into his ears.</a:t>
            </a:r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7  Then the earth shook and trembled; the foundations also of the hills moved and were shaken, because he was wroth.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Psalm 18:6-7</a:t>
            </a:r>
            <a:endParaRPr lang="en-US" sz="2000" b="1" dirty="0">
              <a:solidFill>
                <a:srgbClr val="FF0000"/>
              </a:solidFill>
            </a:endParaRPr>
          </a:p>
          <a:p>
            <a:pPr algn="ctr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772400" cy="2677656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Come and hear, all ye that fear God, and I will declare what he hath done for my soul.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Psalm 66:16</a:t>
            </a:r>
            <a:endParaRPr lang="en-US" sz="2000" b="1" dirty="0">
              <a:solidFill>
                <a:srgbClr val="FF0000"/>
              </a:solidFill>
            </a:endParaRPr>
          </a:p>
          <a:p>
            <a:pPr algn="ctr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cs typeface="Aharoni" pitchFamily="2" charset="-79"/>
              </a:rPr>
              <a:t>David gave us a great rule for hope.</a:t>
            </a:r>
            <a:endParaRPr lang="en-US" sz="3600" b="1" dirty="0" smtClean="0">
              <a:solidFill>
                <a:schemeClr val="bg1"/>
              </a:solidFill>
              <a:cs typeface="Aharoni" pitchFamily="2" charset="-79"/>
            </a:endParaRPr>
          </a:p>
          <a:p>
            <a:pPr algn="ctr"/>
            <a:endParaRPr lang="en-US" sz="2000" b="1" dirty="0">
              <a:solidFill>
                <a:schemeClr val="bg1"/>
              </a:solidFill>
              <a:cs typeface="Aharoni" pitchFamily="2" charset="-79"/>
            </a:endParaRPr>
          </a:p>
          <a:p>
            <a:pPr algn="ctr"/>
            <a:endParaRPr lang="en-US" sz="28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772400" cy="4339650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13  I had fainted, unless I had believed to see the goodness of the LORD in the land of the living.</a:t>
            </a:r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14  Wait on the LORD: be of good courage, and he shall strengthen </a:t>
            </a:r>
            <a:r>
              <a:rPr lang="en-US" sz="3600" b="1" dirty="0" err="1" smtClean="0">
                <a:solidFill>
                  <a:srgbClr val="FF0000"/>
                </a:solidFill>
              </a:rPr>
              <a:t>thine</a:t>
            </a:r>
            <a:r>
              <a:rPr lang="en-US" sz="3600" b="1" dirty="0" smtClean="0">
                <a:solidFill>
                  <a:srgbClr val="FF0000"/>
                </a:solidFill>
              </a:rPr>
              <a:t> heart: wait, I say, on the LORD.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Psalm 27:13-14</a:t>
            </a:r>
            <a:endParaRPr lang="en-US" sz="2000" b="1" dirty="0">
              <a:solidFill>
                <a:srgbClr val="FF0000"/>
              </a:solidFill>
            </a:endParaRPr>
          </a:p>
          <a:p>
            <a:pPr algn="ctr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1"/>
            <a:ext cx="7772400" cy="3939540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800" b="1" dirty="0" smtClean="0">
                <a:solidFill>
                  <a:srgbClr val="FF0000"/>
                </a:solidFill>
              </a:rPr>
              <a:t>Then was our mouth filled with laughter, and our tongue with singing: then said they among the heathen, The LORD hath done great things for them.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Psalm 126:2</a:t>
            </a:r>
            <a:endParaRPr lang="en-US" sz="2000" b="1" dirty="0">
              <a:solidFill>
                <a:srgbClr val="FF0000"/>
              </a:solidFill>
            </a:endParaRPr>
          </a:p>
          <a:p>
            <a:pPr algn="ctr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76300" y="876300"/>
            <a:ext cx="7391400" cy="51054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u="sng" dirty="0" smtClean="0">
                <a:solidFill>
                  <a:schemeClr val="bg1"/>
                </a:solidFill>
              </a:rPr>
              <a:t>Three Witnesses!</a:t>
            </a:r>
            <a:endParaRPr lang="en-US" sz="4000" b="1" u="sng" dirty="0" smtClean="0">
              <a:solidFill>
                <a:schemeClr val="bg1"/>
              </a:solidFill>
            </a:endParaRPr>
          </a:p>
          <a:p>
            <a:pPr algn="ctr"/>
            <a:endParaRPr lang="en-US" sz="2000" dirty="0" smtClean="0">
              <a:solidFill>
                <a:schemeClr val="bg1"/>
              </a:solidFill>
            </a:endParaRP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There are three sources to build great faith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for great hope.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419100" y="419100"/>
            <a:ext cx="8305800" cy="6019800"/>
          </a:xfrm>
          <a:prstGeom prst="triangl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4724400"/>
            <a:ext cx="59436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819400" y="2971800"/>
            <a:ext cx="35052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819400" y="3505200"/>
            <a:ext cx="35350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Your Own History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32833" y="1905000"/>
            <a:ext cx="18783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Brethren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28800" y="5181600"/>
            <a:ext cx="54377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The Bible – Inspired History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419100" y="419100"/>
            <a:ext cx="8305800" cy="6019800"/>
          </a:xfrm>
          <a:prstGeom prst="triangl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4724400"/>
            <a:ext cx="59436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819400" y="2971800"/>
            <a:ext cx="35052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819400" y="3505200"/>
            <a:ext cx="35350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Your Own History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32833" y="1905000"/>
            <a:ext cx="18783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Brethren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45419" y="5181600"/>
            <a:ext cx="26531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7030A0"/>
                </a:solidFill>
              </a:rPr>
              <a:t>Romans 15:4</a:t>
            </a:r>
            <a:endParaRPr lang="en-US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772400" cy="3785652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For whatsoever things were written aforetime were written for our learning, that we through patience and comfort of the scriptures might have hope.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Romans 15:4</a:t>
            </a:r>
            <a:endParaRPr lang="en-US" sz="2000" b="1" dirty="0">
              <a:solidFill>
                <a:srgbClr val="FF0000"/>
              </a:solidFill>
            </a:endParaRPr>
          </a:p>
          <a:p>
            <a:pPr algn="ctr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pile of stones israel"/>
          <p:cNvPicPr>
            <a:picLocks noChangeAspect="1" noChangeArrowheads="1"/>
          </p:cNvPicPr>
          <p:nvPr/>
        </p:nvPicPr>
        <p:blipFill>
          <a:blip r:embed="rId2" cstate="print"/>
          <a:srcRect t="6000"/>
          <a:stretch>
            <a:fillRect/>
          </a:stretch>
        </p:blipFill>
        <p:spPr bwMode="auto">
          <a:xfrm>
            <a:off x="762000" y="742950"/>
            <a:ext cx="7620000" cy="53721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419100" y="419100"/>
            <a:ext cx="8305800" cy="6019800"/>
          </a:xfrm>
          <a:prstGeom prst="triangl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4724400"/>
            <a:ext cx="59436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819400" y="2971800"/>
            <a:ext cx="35052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4887" y="3505200"/>
            <a:ext cx="27942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</a:rPr>
              <a:t>Romans 5:3-4</a:t>
            </a:r>
            <a:endParaRPr lang="en-US" sz="3600" b="1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32833" y="1905000"/>
            <a:ext cx="18783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Brethren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28800" y="5181600"/>
            <a:ext cx="54377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The Bible – Inspired History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772400" cy="3785652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3  And not only so, but we glory in tribulations also: knowing that tribulation </a:t>
            </a:r>
            <a:r>
              <a:rPr lang="en-US" sz="3600" b="1" dirty="0" err="1" smtClean="0">
                <a:solidFill>
                  <a:srgbClr val="FF0000"/>
                </a:solidFill>
              </a:rPr>
              <a:t>worketh</a:t>
            </a:r>
            <a:r>
              <a:rPr lang="en-US" sz="3600" b="1" dirty="0" smtClean="0">
                <a:solidFill>
                  <a:srgbClr val="FF0000"/>
                </a:solidFill>
              </a:rPr>
              <a:t> patience;</a:t>
            </a:r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4 And patience, experience; and experience, hope: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Romans 5:3-4</a:t>
            </a:r>
            <a:endParaRPr lang="en-US" sz="2000" b="1" dirty="0">
              <a:solidFill>
                <a:srgbClr val="FF0000"/>
              </a:solidFill>
            </a:endParaRPr>
          </a:p>
          <a:p>
            <a:pPr algn="ctr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419100" y="419100"/>
            <a:ext cx="8305800" cy="6019800"/>
          </a:xfrm>
          <a:prstGeom prst="triangl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4724400"/>
            <a:ext cx="59436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819400" y="2971800"/>
            <a:ext cx="35052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819400" y="3505200"/>
            <a:ext cx="35350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Your Own History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70765" y="1905000"/>
            <a:ext cx="20024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</a:rPr>
              <a:t>I </a:t>
            </a:r>
            <a:r>
              <a:rPr lang="en-US" sz="3600" b="1" dirty="0" err="1" smtClean="0">
                <a:solidFill>
                  <a:srgbClr val="7030A0"/>
                </a:solidFill>
              </a:rPr>
              <a:t>Kgs</a:t>
            </a:r>
            <a:r>
              <a:rPr lang="en-US" sz="3600" b="1" dirty="0" smtClean="0">
                <a:solidFill>
                  <a:srgbClr val="7030A0"/>
                </a:solidFill>
              </a:rPr>
              <a:t> 1:37</a:t>
            </a:r>
            <a:endParaRPr lang="en-US" sz="3600" b="1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28800" y="5181600"/>
            <a:ext cx="54377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The Bible – Inspired History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772400" cy="5447645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36  And </a:t>
            </a:r>
            <a:r>
              <a:rPr lang="en-US" sz="3600" b="1" dirty="0" err="1" smtClean="0">
                <a:solidFill>
                  <a:srgbClr val="FF0000"/>
                </a:solidFill>
              </a:rPr>
              <a:t>Benaiah</a:t>
            </a:r>
            <a:r>
              <a:rPr lang="en-US" sz="3600" b="1" dirty="0" smtClean="0">
                <a:solidFill>
                  <a:srgbClr val="FF0000"/>
                </a:solidFill>
              </a:rPr>
              <a:t> the son of </a:t>
            </a:r>
            <a:r>
              <a:rPr lang="en-US" sz="3600" b="1" dirty="0" err="1" smtClean="0">
                <a:solidFill>
                  <a:srgbClr val="FF0000"/>
                </a:solidFill>
              </a:rPr>
              <a:t>Jehoiada</a:t>
            </a:r>
            <a:r>
              <a:rPr lang="en-US" sz="3600" b="1" dirty="0" smtClean="0">
                <a:solidFill>
                  <a:srgbClr val="FF0000"/>
                </a:solidFill>
              </a:rPr>
              <a:t> answered the king, and said, Amen: the LORD God of my lord the king say so too.</a:t>
            </a:r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37  As the LORD hath been with my lord the king, even so be he with Solomon, and make his throne greater than the throne of my lord king David.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 Kings 1:36-37</a:t>
            </a:r>
            <a:endParaRPr lang="en-US" sz="2000" b="1" dirty="0">
              <a:solidFill>
                <a:srgbClr val="FF0000"/>
              </a:solidFill>
            </a:endParaRPr>
          </a:p>
          <a:p>
            <a:pPr algn="ctr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76300" y="876300"/>
            <a:ext cx="7391400" cy="51054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u="sng" dirty="0" smtClean="0">
                <a:solidFill>
                  <a:schemeClr val="bg1"/>
                </a:solidFill>
              </a:rPr>
              <a:t>Three Witnesses!</a:t>
            </a:r>
            <a:endParaRPr lang="en-US" sz="4000" b="1" u="sng" dirty="0" smtClean="0">
              <a:solidFill>
                <a:schemeClr val="bg1"/>
              </a:solidFill>
            </a:endParaRPr>
          </a:p>
          <a:p>
            <a:pPr algn="ctr"/>
            <a:endParaRPr lang="en-US" sz="2000" dirty="0" smtClean="0">
              <a:solidFill>
                <a:schemeClr val="bg1"/>
              </a:solidFill>
            </a:endParaRP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There are three sources to build great faith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for great hope.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772400" cy="2185214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800" b="1" dirty="0" smtClean="0">
                <a:solidFill>
                  <a:srgbClr val="FF0000"/>
                </a:solidFill>
              </a:rPr>
              <a:t>The LORD hath done great things for us; whereof we are glad.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Psalm 126:3</a:t>
            </a:r>
            <a:endParaRPr lang="en-US" sz="2000" b="1" dirty="0">
              <a:solidFill>
                <a:srgbClr val="FF0000"/>
              </a:solidFill>
            </a:endParaRPr>
          </a:p>
          <a:p>
            <a:pPr algn="ctr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419100" y="419100"/>
            <a:ext cx="8305800" cy="6019800"/>
          </a:xfrm>
          <a:prstGeom prst="triangl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4724400"/>
            <a:ext cx="59436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819400" y="2971800"/>
            <a:ext cx="35052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819400" y="3505200"/>
            <a:ext cx="35350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Your Own History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32833" y="1905000"/>
            <a:ext cx="18783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Brethren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28800" y="5181600"/>
            <a:ext cx="54377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The Bible – Inspired History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You Must Use the Witnesses!</a:t>
            </a:r>
            <a:endParaRPr lang="en-US" sz="40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267199"/>
          </a:xfrm>
        </p:spPr>
        <p:txBody>
          <a:bodyPr>
            <a:normAutofit/>
          </a:bodyPr>
          <a:lstStyle/>
          <a:p>
            <a:r>
              <a:rPr lang="en-US" sz="2900" dirty="0" smtClean="0"/>
              <a:t>If you neglect the Bible … you lose its help &amp; hope!</a:t>
            </a:r>
            <a:endParaRPr lang="en-US" sz="2900" dirty="0" smtClean="0"/>
          </a:p>
          <a:p>
            <a:endParaRPr lang="en-US" sz="2000" dirty="0"/>
          </a:p>
          <a:p>
            <a:r>
              <a:rPr lang="en-US" sz="3000" dirty="0" smtClean="0"/>
              <a:t>If you do not muse … you forget your experience.</a:t>
            </a:r>
            <a:endParaRPr lang="en-US" sz="3000" dirty="0" smtClean="0"/>
          </a:p>
          <a:p>
            <a:endParaRPr lang="en-US" sz="2000" dirty="0"/>
          </a:p>
          <a:p>
            <a:r>
              <a:rPr lang="en-US" sz="2900" dirty="0" smtClean="0"/>
              <a:t>If you ignore brethren … you lose their experience.</a:t>
            </a:r>
            <a:endParaRPr lang="en-US" sz="2900" dirty="0" smtClean="0"/>
          </a:p>
          <a:p>
            <a:endParaRPr lang="en-US" sz="2000" dirty="0"/>
          </a:p>
          <a:p>
            <a:r>
              <a:rPr lang="en-US" sz="3000" dirty="0" smtClean="0"/>
              <a:t>God gave you scripture, a memory, and a church.</a:t>
            </a:r>
            <a:endParaRPr lang="en-US" sz="3000" dirty="0" smtClean="0"/>
          </a:p>
          <a:p>
            <a:endParaRPr lang="en-US" sz="2000" dirty="0"/>
          </a:p>
          <a:p>
            <a:r>
              <a:rPr lang="en-US" sz="3000" dirty="0" smtClean="0"/>
              <a:t>We are nearly overwhelmed with facts for faith!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76300" y="876300"/>
            <a:ext cx="7391400" cy="51054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u="sng" dirty="0" smtClean="0">
                <a:solidFill>
                  <a:schemeClr val="bg1"/>
                </a:solidFill>
              </a:rPr>
              <a:t>Don’t Forget!</a:t>
            </a:r>
            <a:endParaRPr lang="en-US" sz="4000" b="1" u="sng" dirty="0" smtClean="0">
              <a:solidFill>
                <a:schemeClr val="bg1"/>
              </a:solidFill>
            </a:endParaRPr>
          </a:p>
          <a:p>
            <a:pPr algn="ctr"/>
            <a:endParaRPr lang="en-US" sz="2000" dirty="0" smtClean="0">
              <a:solidFill>
                <a:schemeClr val="bg1"/>
              </a:solidFill>
            </a:endParaRP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Israel forgot His works!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772400" cy="3785652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Our fathers understood not thy wonders in Egypt; they remembered not the multitude of thy mercies; but provoked him at the sea, even at the Red sea.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Psalm 106:7</a:t>
            </a:r>
            <a:endParaRPr lang="en-US" sz="2000" b="1" dirty="0">
              <a:solidFill>
                <a:srgbClr val="FF0000"/>
              </a:solidFill>
            </a:endParaRPr>
          </a:p>
          <a:p>
            <a:pPr algn="ctr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772400" cy="4339650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42  They remembered not his hand, nor the day when he delivered them from the enemy.</a:t>
            </a:r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43  How he had wrought his signs in Egypt, and his wonders in the field of </a:t>
            </a:r>
            <a:r>
              <a:rPr lang="en-US" sz="3600" b="1" dirty="0" err="1" smtClean="0">
                <a:solidFill>
                  <a:srgbClr val="FF0000"/>
                </a:solidFill>
              </a:rPr>
              <a:t>Zoan</a:t>
            </a:r>
            <a:r>
              <a:rPr lang="en-US" sz="3600" b="1" dirty="0" smtClean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Psalm 78:42-43</a:t>
            </a:r>
            <a:endParaRPr lang="en-US" sz="2000" b="1" dirty="0">
              <a:solidFill>
                <a:srgbClr val="FF0000"/>
              </a:solidFill>
            </a:endParaRPr>
          </a:p>
          <a:p>
            <a:pPr algn="ctr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76300" y="876300"/>
            <a:ext cx="7391400" cy="51054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u="sng" dirty="0" smtClean="0">
                <a:solidFill>
                  <a:schemeClr val="bg1"/>
                </a:solidFill>
              </a:rPr>
              <a:t>Don’t Forget!</a:t>
            </a:r>
            <a:endParaRPr lang="en-US" sz="4000" b="1" u="sng" dirty="0" smtClean="0">
              <a:solidFill>
                <a:schemeClr val="bg1"/>
              </a:solidFill>
            </a:endParaRPr>
          </a:p>
          <a:p>
            <a:pPr algn="ctr"/>
            <a:endParaRPr lang="en-US" sz="2000" dirty="0" smtClean="0">
              <a:solidFill>
                <a:schemeClr val="bg1"/>
              </a:solidFill>
            </a:endParaRP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The apostles forgot!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772400" cy="3231654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Do ye not yet understand, neither remember the five loaves of the five thousand, and how many baskets ye took up?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Matthew 16:9</a:t>
            </a:r>
            <a:endParaRPr lang="en-US" sz="2000" b="1" dirty="0">
              <a:solidFill>
                <a:srgbClr val="FF0000"/>
              </a:solidFill>
            </a:endParaRPr>
          </a:p>
          <a:p>
            <a:pPr algn="ctr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772400" cy="2677656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Neither the seven loaves of the four thousand, and how many baskets ye took up?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Matthew 16:10</a:t>
            </a:r>
            <a:endParaRPr lang="en-US" sz="2000" b="1" dirty="0">
              <a:solidFill>
                <a:srgbClr val="FF0000"/>
              </a:solidFill>
            </a:endParaRPr>
          </a:p>
          <a:p>
            <a:pPr algn="ctr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89310" y="228600"/>
            <a:ext cx="53653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  <a:latin typeface="+mj-lt"/>
              </a:rPr>
              <a:t>Reversals … in the Bible!</a:t>
            </a:r>
            <a:endParaRPr lang="en-US" sz="3200" b="1" dirty="0">
              <a:solidFill>
                <a:srgbClr val="FFFF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3400" y="1524000"/>
            <a:ext cx="1348446" cy="523220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 </a:t>
            </a:r>
            <a:r>
              <a:rPr lang="en-US" sz="2800" dirty="0" smtClean="0"/>
              <a:t>Joseph 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533400" y="2667000"/>
            <a:ext cx="1305165" cy="523220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 </a:t>
            </a:r>
            <a:r>
              <a:rPr lang="en-US" sz="2800" dirty="0" smtClean="0"/>
              <a:t>Moses 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533400" y="3810000"/>
            <a:ext cx="1272271" cy="523220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 Esther 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533400" y="4953000"/>
            <a:ext cx="1879041" cy="523220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 John Mark 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2438400" y="1524000"/>
            <a:ext cx="1042273" cy="523220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 </a:t>
            </a:r>
            <a:r>
              <a:rPr lang="en-US" sz="2800" dirty="0" smtClean="0"/>
              <a:t>Ruth 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2133600" y="3810000"/>
            <a:ext cx="1755609" cy="523220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cs typeface="Times New Roman" pitchFamily="18" charset="0"/>
              </a:rPr>
              <a:t> Manasseh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5638800" y="1524000"/>
            <a:ext cx="840295" cy="523220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 Job 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2362200" y="2667000"/>
            <a:ext cx="2571794" cy="523220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 Moses’ Parents</a:t>
            </a:r>
            <a:endParaRPr lang="en-US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7239000" y="3810000"/>
            <a:ext cx="1309974" cy="523220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 Naomi </a:t>
            </a:r>
            <a:endParaRPr lang="en-US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6858000" y="1524000"/>
            <a:ext cx="1673535" cy="523220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 </a:t>
            </a:r>
            <a:r>
              <a:rPr lang="en-US" sz="2800" dirty="0" smtClean="0"/>
              <a:t>Elisabeth </a:t>
            </a: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7315200" y="4953000"/>
            <a:ext cx="1228221" cy="523220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 Jesus! 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5486400" y="4953000"/>
            <a:ext cx="1122295" cy="523220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 Peter 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4038600" y="1524000"/>
            <a:ext cx="1167756" cy="523220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David 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5638800" y="3810000"/>
            <a:ext cx="1271502" cy="523220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 </a:t>
            </a:r>
            <a:r>
              <a:rPr lang="en-US" sz="2800" dirty="0" smtClean="0"/>
              <a:t>Daniel 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3048000" y="4953000"/>
            <a:ext cx="1771703" cy="523220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 </a:t>
            </a:r>
            <a:r>
              <a:rPr lang="en-US" sz="2800" dirty="0" err="1" smtClean="0"/>
              <a:t>Gadarene</a:t>
            </a:r>
            <a:r>
              <a:rPr lang="en-US" sz="2800" dirty="0" smtClean="0"/>
              <a:t> 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7086600" y="2667000"/>
            <a:ext cx="1483098" cy="523220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 Hannah 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5410200" y="2667000"/>
            <a:ext cx="1161152" cy="523220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 Jacob </a:t>
            </a:r>
            <a:endParaRPr lang="en-US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4191000" y="3810000"/>
            <a:ext cx="1116139" cy="523220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 Mary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2" grpId="0" animBg="1"/>
      <p:bldP spid="26" grpId="0" animBg="1"/>
      <p:bldP spid="28" grpId="0" animBg="1"/>
      <p:bldP spid="29" grpId="0" animBg="1"/>
      <p:bldP spid="30" grpId="0" animBg="1"/>
      <p:bldP spid="23" grpId="0" animBg="1"/>
      <p:bldP spid="24" grpId="0" animBg="1"/>
      <p:bldP spid="25" grpId="0" animBg="1"/>
      <p:bldP spid="31" grpId="0" animBg="1"/>
      <p:bldP spid="32" grpId="0" animBg="1"/>
      <p:bldP spid="21" grpId="0" animBg="1"/>
      <p:bldP spid="33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772400" cy="3785652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Behold, we count them happy which endure. Ye have heard of the patience of Job, and have seen the end of the Lord; that the Lord is very pitiful, and of tender mercy.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James 5:11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772400" cy="3939540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800" b="1" dirty="0" smtClean="0">
                <a:solidFill>
                  <a:srgbClr val="FF0000"/>
                </a:solidFill>
              </a:rPr>
              <a:t>Howbeit Jesus suffered him not, but </a:t>
            </a:r>
            <a:r>
              <a:rPr lang="en-US" sz="3800" b="1" dirty="0" err="1" smtClean="0">
                <a:solidFill>
                  <a:srgbClr val="FF0000"/>
                </a:solidFill>
              </a:rPr>
              <a:t>saith</a:t>
            </a:r>
            <a:r>
              <a:rPr lang="en-US" sz="3800" b="1" dirty="0" smtClean="0">
                <a:solidFill>
                  <a:srgbClr val="FF0000"/>
                </a:solidFill>
              </a:rPr>
              <a:t> unto him, Go home to thy friends, and tell them how great things the Lord hath done for thee, and hath had compassion on thee.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Mark 5:19</a:t>
            </a:r>
            <a:endParaRPr lang="en-US" sz="2000" b="1" dirty="0">
              <a:solidFill>
                <a:srgbClr val="FF0000"/>
              </a:solidFill>
            </a:endParaRPr>
          </a:p>
          <a:p>
            <a:pPr algn="ctr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09087" y="228600"/>
            <a:ext cx="52925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Reversals … in Your Life!</a:t>
            </a:r>
            <a:endParaRPr lang="en-US" sz="40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1295400"/>
            <a:ext cx="9967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Jobs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1981200"/>
            <a:ext cx="18912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Marriage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2667000"/>
            <a:ext cx="1423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Health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3581400" y="3429000"/>
            <a:ext cx="14993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Money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5410200" y="4876800"/>
            <a:ext cx="18872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Salvation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6324600" y="5638800"/>
            <a:ext cx="11787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Truth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4419600" y="4191000"/>
            <a:ext cx="19050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Relations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41285" y="228600"/>
            <a:ext cx="54614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Church Reversals … </a:t>
            </a:r>
            <a:r>
              <a:rPr lang="en-US" sz="4000" b="1" i="1" dirty="0" smtClean="0">
                <a:solidFill>
                  <a:srgbClr val="FFFF00"/>
                </a:solidFill>
              </a:rPr>
              <a:t>Jobs!</a:t>
            </a:r>
            <a:endParaRPr lang="en-US" sz="4000" b="1" i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1295400"/>
            <a:ext cx="8739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JMJ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1981200"/>
            <a:ext cx="10150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ONE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2667000"/>
            <a:ext cx="10437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JWO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3581400" y="3429000"/>
            <a:ext cx="9685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NPC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5410200" y="4876800"/>
            <a:ext cx="9268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CFD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6324600" y="5638800"/>
            <a:ext cx="864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ESC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4419600" y="4191000"/>
            <a:ext cx="9522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TJW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14922" y="228600"/>
            <a:ext cx="65523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Church Reversals … </a:t>
            </a:r>
            <a:r>
              <a:rPr lang="en-US" sz="4000" b="1" i="1" dirty="0" smtClean="0">
                <a:solidFill>
                  <a:srgbClr val="FFFF00"/>
                </a:solidFill>
              </a:rPr>
              <a:t>Marriage!</a:t>
            </a:r>
            <a:endParaRPr lang="en-US" sz="4000" b="1" i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1295400"/>
            <a:ext cx="6110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??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1981200"/>
            <a:ext cx="6110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??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2667000"/>
            <a:ext cx="6110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??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3581400" y="3429000"/>
            <a:ext cx="6110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??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5410200" y="4876800"/>
            <a:ext cx="6110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??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6324600" y="5638800"/>
            <a:ext cx="6110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??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4419600" y="4191000"/>
            <a:ext cx="6110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??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9164" y="228600"/>
            <a:ext cx="59656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Church Reversals … </a:t>
            </a:r>
            <a:r>
              <a:rPr lang="en-US" sz="4000" b="1" i="1" dirty="0" smtClean="0">
                <a:solidFill>
                  <a:srgbClr val="FFFF00"/>
                </a:solidFill>
              </a:rPr>
              <a:t>Health!</a:t>
            </a:r>
            <a:endParaRPr lang="en-US" sz="4000" b="1" i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1295400"/>
            <a:ext cx="924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RCC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1981200"/>
            <a:ext cx="8707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MG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2667000"/>
            <a:ext cx="8250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JRC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3581400" y="3429000"/>
            <a:ext cx="6390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FC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5410200" y="4876800"/>
            <a:ext cx="7328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RN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6324600" y="5638800"/>
            <a:ext cx="5565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JT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4419600" y="4191000"/>
            <a:ext cx="579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JC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7581" y="228600"/>
            <a:ext cx="65288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Church Reversals … </a:t>
            </a:r>
            <a:r>
              <a:rPr lang="en-US" sz="4000" b="1" i="1" dirty="0" smtClean="0">
                <a:solidFill>
                  <a:srgbClr val="FFFF00"/>
                </a:solidFill>
              </a:rPr>
              <a:t>Relations!</a:t>
            </a:r>
            <a:endParaRPr lang="en-US" sz="4000" b="1" i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1295400"/>
            <a:ext cx="6783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CC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1981200"/>
            <a:ext cx="6367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EE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2667000"/>
            <a:ext cx="8250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JRC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3581400" y="3429000"/>
            <a:ext cx="6286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JU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5410200" y="4876800"/>
            <a:ext cx="8258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MC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6324600" y="5638800"/>
            <a:ext cx="683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BC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4419600" y="4191000"/>
            <a:ext cx="6399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ZP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9822" y="228600"/>
            <a:ext cx="65443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Church Reversals … </a:t>
            </a:r>
            <a:r>
              <a:rPr lang="en-US" sz="4000" b="1" i="1" dirty="0" smtClean="0">
                <a:solidFill>
                  <a:srgbClr val="FFFF00"/>
                </a:solidFill>
              </a:rPr>
              <a:t>Salvation!</a:t>
            </a:r>
            <a:endParaRPr lang="en-US" sz="4000" b="1" i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1295400"/>
            <a:ext cx="5581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JE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1981200"/>
            <a:ext cx="6399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ZP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2667000"/>
            <a:ext cx="6799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DS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3581400" y="3429000"/>
            <a:ext cx="6367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EE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5410200" y="4876800"/>
            <a:ext cx="6286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JU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6324600" y="5638800"/>
            <a:ext cx="8250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JRC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4419600" y="4191000"/>
            <a:ext cx="8447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AW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28690" y="228600"/>
            <a:ext cx="56866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Church Reversals … </a:t>
            </a:r>
            <a:r>
              <a:rPr lang="en-US" sz="4000" b="1" i="1" dirty="0" smtClean="0">
                <a:solidFill>
                  <a:srgbClr val="FFFF00"/>
                </a:solidFill>
              </a:rPr>
              <a:t>Truth!</a:t>
            </a:r>
            <a:endParaRPr lang="en-US" sz="4000" b="1" i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1295400"/>
            <a:ext cx="9522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TJW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1981200"/>
            <a:ext cx="924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RCC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2667000"/>
            <a:ext cx="583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JB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3581400" y="3429000"/>
            <a:ext cx="6751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BP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4876800"/>
            <a:ext cx="25664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/>
              <a:t>Footwashing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6324600" y="5638800"/>
            <a:ext cx="18313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Hebrews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4419600" y="4191000"/>
            <a:ext cx="7088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DK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You Must See the Reversals!</a:t>
            </a:r>
            <a:endParaRPr lang="en-US" sz="40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26719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You must recognize the unusual course of events.</a:t>
            </a:r>
          </a:p>
          <a:p>
            <a:endParaRPr lang="en-US" sz="2000" dirty="0" smtClean="0"/>
          </a:p>
          <a:p>
            <a:r>
              <a:rPr lang="en-US" sz="2900" dirty="0" smtClean="0"/>
              <a:t>A good in-law can trump your own children (Ruth)!</a:t>
            </a:r>
            <a:endParaRPr lang="en-US" sz="2900" dirty="0" smtClean="0"/>
          </a:p>
          <a:p>
            <a:endParaRPr lang="en-US" sz="2000" dirty="0"/>
          </a:p>
          <a:p>
            <a:r>
              <a:rPr lang="en-US" sz="3000" dirty="0" smtClean="0"/>
              <a:t>Spiritual relations trump family ones  </a:t>
            </a:r>
            <a:r>
              <a:rPr lang="en-US" sz="2000" dirty="0" smtClean="0"/>
              <a:t>(Mark 10:28-30).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3000" dirty="0" smtClean="0"/>
              <a:t>Marking a calendar is very scriptural  </a:t>
            </a:r>
            <a:r>
              <a:rPr lang="en-US" sz="2000" dirty="0" smtClean="0"/>
              <a:t>(Hag 2:15-19).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800" dirty="0" smtClean="0"/>
              <a:t>Evil days are coming … but your soul can still prosper.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213" end="2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You Must Remember the Reversals!</a:t>
            </a:r>
            <a:endParaRPr lang="en-US" sz="40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267199"/>
          </a:xfrm>
        </p:spPr>
        <p:txBody>
          <a:bodyPr>
            <a:normAutofit/>
          </a:bodyPr>
          <a:lstStyle/>
          <a:p>
            <a:r>
              <a:rPr lang="en-US" sz="3000" dirty="0" smtClean="0"/>
              <a:t>David di</a:t>
            </a:r>
            <a:r>
              <a:rPr lang="en-US" sz="3000" dirty="0" smtClean="0"/>
              <a:t>d not faint … since he believed  </a:t>
            </a:r>
            <a:r>
              <a:rPr lang="en-US" sz="2000" dirty="0" smtClean="0"/>
              <a:t>(Ps 27:13-14).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3000" dirty="0" smtClean="0"/>
              <a:t>He warned repeatedly to remember  </a:t>
            </a:r>
            <a:r>
              <a:rPr lang="en-US" sz="2000" dirty="0" smtClean="0"/>
              <a:t>(Ps 77:9-11).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3000" dirty="0" smtClean="0"/>
              <a:t>If you let your memory slip, you are defenseless.</a:t>
            </a:r>
            <a:endParaRPr lang="en-US" sz="3000" dirty="0" smtClean="0"/>
          </a:p>
          <a:p>
            <a:endParaRPr lang="en-US" sz="2000" dirty="0"/>
          </a:p>
          <a:p>
            <a:r>
              <a:rPr lang="en-US" sz="3000" dirty="0" smtClean="0"/>
              <a:t>God loves a thankful people, and this is one way.</a:t>
            </a:r>
            <a:endParaRPr lang="en-US" sz="3000" dirty="0" smtClean="0"/>
          </a:p>
          <a:p>
            <a:endParaRPr lang="en-US" sz="2000" dirty="0"/>
          </a:p>
          <a:p>
            <a:r>
              <a:rPr lang="en-US" sz="3000" dirty="0" smtClean="0"/>
              <a:t>With or without stones, we must all remember.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You Must Qualify for the Reversals!</a:t>
            </a:r>
            <a:endParaRPr lang="en-US" sz="40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267199"/>
          </a:xfrm>
        </p:spPr>
        <p:txBody>
          <a:bodyPr>
            <a:normAutofit/>
          </a:bodyPr>
          <a:lstStyle/>
          <a:p>
            <a:r>
              <a:rPr lang="en-US" sz="3000" dirty="0" smtClean="0"/>
              <a:t>Our God is a </a:t>
            </a:r>
            <a:r>
              <a:rPr lang="en-US" sz="3000" dirty="0" err="1" smtClean="0"/>
              <a:t>Rewarder</a:t>
            </a:r>
            <a:r>
              <a:rPr lang="en-US" sz="3000" dirty="0" smtClean="0"/>
              <a:t> of </a:t>
            </a:r>
            <a:r>
              <a:rPr lang="en-US" sz="3000" i="1" dirty="0" smtClean="0"/>
              <a:t>diligent seekers  </a:t>
            </a:r>
            <a:r>
              <a:rPr lang="en-US" sz="2000" dirty="0" smtClean="0"/>
              <a:t>(Heb 11:6).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3000" dirty="0" smtClean="0"/>
              <a:t>Obedience, like honoring parents, works  </a:t>
            </a:r>
            <a:r>
              <a:rPr lang="en-US" sz="2000" dirty="0" smtClean="0"/>
              <a:t>(Eph 6:2-3).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3000" dirty="0" smtClean="0"/>
              <a:t>His hand is not shortened … it’s your sins  </a:t>
            </a:r>
            <a:r>
              <a:rPr lang="en-US" sz="2000" dirty="0" smtClean="0"/>
              <a:t>(Is 59:1-2).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3000" dirty="0" smtClean="0"/>
              <a:t>Confess your sins for prosperity  </a:t>
            </a:r>
            <a:r>
              <a:rPr lang="en-US" sz="2000" dirty="0" smtClean="0"/>
              <a:t>(Pr 28:13; Is 58:8-14).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3000" dirty="0" smtClean="0"/>
              <a:t>Pray for His mercy … without any sins  </a:t>
            </a:r>
            <a:r>
              <a:rPr lang="en-US" sz="2000" dirty="0" smtClean="0"/>
              <a:t>(Ps 66:16-20).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1828800"/>
            <a:ext cx="3962399" cy="200054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4000" dirty="0" smtClean="0">
              <a:solidFill>
                <a:srgbClr val="FF0000"/>
              </a:solidFill>
            </a:endParaRPr>
          </a:p>
          <a:p>
            <a:pPr algn="ctr"/>
            <a:r>
              <a:rPr lang="en-US" sz="4000" u="sng" dirty="0" smtClean="0">
                <a:solidFill>
                  <a:srgbClr val="FF0000"/>
                </a:solidFill>
              </a:rPr>
              <a:t>Supper</a:t>
            </a:r>
            <a:endParaRPr lang="en-US" sz="2800" dirty="0" smtClean="0">
              <a:solidFill>
                <a:srgbClr val="FF0000"/>
              </a:solidFill>
            </a:endParaRPr>
          </a:p>
          <a:p>
            <a:pPr algn="ctr"/>
            <a:endParaRPr lang="en-US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cs typeface="Aharoni" pitchFamily="2" charset="-79"/>
              </a:rPr>
              <a:t>Some lives never get better … and they never will … by foolish living.</a:t>
            </a:r>
          </a:p>
          <a:p>
            <a:pPr algn="ctr"/>
            <a:endParaRPr lang="en-US" sz="35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76300" y="876300"/>
            <a:ext cx="7391400" cy="51054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Remember and muse on God’s reversals in your own life.</a:t>
            </a:r>
            <a:endParaRPr lang="en-US" sz="4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772400" cy="4339650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And David was greatly distressed; for the people </a:t>
            </a:r>
            <a:r>
              <a:rPr lang="en-US" sz="3600" b="1" dirty="0" err="1" smtClean="0">
                <a:solidFill>
                  <a:srgbClr val="FF0000"/>
                </a:solidFill>
              </a:rPr>
              <a:t>spake</a:t>
            </a:r>
            <a:r>
              <a:rPr lang="en-US" sz="3600" b="1" dirty="0" smtClean="0">
                <a:solidFill>
                  <a:srgbClr val="FF0000"/>
                </a:solidFill>
              </a:rPr>
              <a:t> of stoning him, because the soul of all the people was grieved, every man for his sons and for his daughters: but David encouraged himself in the LORD his God.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 Samuel 30:6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76300" y="876300"/>
            <a:ext cx="7391400" cy="51054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Tell your children about God’s reversals in your life.</a:t>
            </a:r>
            <a:endParaRPr lang="en-US" sz="4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772400" cy="3785652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We will not hide them from their children, </a:t>
            </a:r>
            <a:r>
              <a:rPr lang="en-US" sz="3600" b="1" dirty="0" err="1" smtClean="0">
                <a:solidFill>
                  <a:srgbClr val="FF0000"/>
                </a:solidFill>
              </a:rPr>
              <a:t>shewing</a:t>
            </a:r>
            <a:r>
              <a:rPr lang="en-US" sz="3600" b="1" dirty="0" smtClean="0">
                <a:solidFill>
                  <a:srgbClr val="FF0000"/>
                </a:solidFill>
              </a:rPr>
              <a:t> to the generation to come the praises of the LORD, and his strength, and his wonderful works that he hath done.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Psalm 78:4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1828800"/>
            <a:ext cx="3962399" cy="200054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4000" dirty="0" smtClean="0">
              <a:solidFill>
                <a:srgbClr val="FF0000"/>
              </a:solidFill>
            </a:endParaRPr>
          </a:p>
          <a:p>
            <a:pPr algn="ctr"/>
            <a:r>
              <a:rPr lang="en-US" sz="4000" u="sng" dirty="0" smtClean="0"/>
              <a:t>#149 </a:t>
            </a:r>
            <a:r>
              <a:rPr lang="en-US" sz="4000" u="sng" dirty="0" smtClean="0"/>
              <a:t>– </a:t>
            </a:r>
            <a:r>
              <a:rPr lang="en-US" sz="4000" u="sng" dirty="0" smtClean="0"/>
              <a:t>Burgundy</a:t>
            </a:r>
          </a:p>
          <a:p>
            <a:pPr algn="ctr"/>
            <a:endParaRPr lang="en-US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For Further Study</a:t>
            </a:r>
            <a:endParaRPr lang="en-US" sz="40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952999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Glory Days Ahead </a:t>
            </a:r>
            <a:r>
              <a:rPr lang="en-US" sz="2000" b="1" dirty="0" smtClean="0"/>
              <a:t>… </a:t>
            </a:r>
            <a:r>
              <a:rPr lang="en-US" sz="1400" dirty="0" smtClean="0">
                <a:hlinkClick r:id="rId2"/>
              </a:rPr>
              <a:t>http://www.letgodbetrue.com/pdf/glory-days-ahead.pdf</a:t>
            </a:r>
            <a:endParaRPr lang="en-US" sz="1400" dirty="0" smtClean="0"/>
          </a:p>
          <a:p>
            <a:r>
              <a:rPr lang="en-US" sz="2000" b="1" dirty="0" smtClean="0"/>
              <a:t>Connect the Dots </a:t>
            </a:r>
            <a:r>
              <a:rPr lang="en-US" sz="2000" b="1" dirty="0" smtClean="0"/>
              <a:t>… </a:t>
            </a:r>
            <a:r>
              <a:rPr lang="en-US" sz="1400" dirty="0" smtClean="0">
                <a:hlinkClick r:id="rId3"/>
              </a:rPr>
              <a:t>http://www.letgodbetrue.com/pdf/connect-the-dots.pdf</a:t>
            </a:r>
            <a:endParaRPr lang="en-US" sz="1400" dirty="0" smtClean="0"/>
          </a:p>
          <a:p>
            <a:r>
              <a:rPr lang="en-US" sz="2000" b="1" dirty="0" smtClean="0"/>
              <a:t>Choices </a:t>
            </a:r>
            <a:r>
              <a:rPr lang="en-US" sz="2000" b="1" dirty="0" smtClean="0"/>
              <a:t>… </a:t>
            </a:r>
            <a:r>
              <a:rPr lang="en-US" sz="1400" dirty="0" smtClean="0">
                <a:hlinkClick r:id="rId4"/>
              </a:rPr>
              <a:t>http://www.letgodbetrue.com/pdf/choices.pdf</a:t>
            </a:r>
            <a:endParaRPr lang="en-US" sz="1400" dirty="0" smtClean="0"/>
          </a:p>
          <a:p>
            <a:r>
              <a:rPr lang="en-US" sz="2000" b="1" dirty="0" smtClean="0"/>
              <a:t>Sacrificing Your Future </a:t>
            </a:r>
            <a:r>
              <a:rPr lang="en-US" sz="2000" dirty="0" smtClean="0"/>
              <a:t>… </a:t>
            </a:r>
            <a:r>
              <a:rPr lang="en-US" sz="1400" dirty="0" smtClean="0">
                <a:solidFill>
                  <a:srgbClr val="FFFF00"/>
                </a:solidFill>
                <a:hlinkClick r:id="rId5"/>
              </a:rPr>
              <a:t>http://www.letgodbetrue.com/pdf/sacrificing-your-future.pdf</a:t>
            </a:r>
            <a:endParaRPr lang="en-US" sz="1400" dirty="0" smtClean="0">
              <a:solidFill>
                <a:srgbClr val="FFFF00"/>
              </a:solidFill>
            </a:endParaRPr>
          </a:p>
          <a:p>
            <a:r>
              <a:rPr lang="en-US" sz="2000" b="1" dirty="0" smtClean="0"/>
              <a:t>Things Seem Hopeless … </a:t>
            </a:r>
            <a:r>
              <a:rPr lang="en-US" sz="1400" dirty="0" smtClean="0">
                <a:solidFill>
                  <a:srgbClr val="FFFF00"/>
                </a:solidFill>
                <a:hlinkClick r:id="rId6"/>
              </a:rPr>
              <a:t>http://www.letgodbetrue.com/pdf/when-things-seem-hopeless.pdf</a:t>
            </a:r>
            <a:r>
              <a:rPr lang="en-US" sz="1400" dirty="0" smtClean="0">
                <a:solidFill>
                  <a:srgbClr val="FFFF00"/>
                </a:solidFill>
              </a:rPr>
              <a:t>.</a:t>
            </a:r>
          </a:p>
          <a:p>
            <a:r>
              <a:rPr lang="en-US" sz="2000" b="1" dirty="0" smtClean="0"/>
              <a:t>Hope or Hopelessness … </a:t>
            </a:r>
            <a:r>
              <a:rPr lang="en-US" sz="1400" dirty="0" smtClean="0">
                <a:solidFill>
                  <a:srgbClr val="FFFF00"/>
                </a:solidFill>
                <a:hlinkClick r:id="rId7"/>
              </a:rPr>
              <a:t>http://www.letgodbetrue.com/pdf/hope.pdf</a:t>
            </a:r>
            <a:endParaRPr lang="en-US" sz="1400" dirty="0" smtClean="0">
              <a:solidFill>
                <a:srgbClr val="FFFF00"/>
              </a:solidFill>
            </a:endParaRPr>
          </a:p>
          <a:p>
            <a:r>
              <a:rPr lang="en-US" sz="2000" b="1" dirty="0" smtClean="0"/>
              <a:t>Reversal in Christ … </a:t>
            </a:r>
            <a:r>
              <a:rPr lang="en-US" sz="1400" dirty="0" smtClean="0">
                <a:hlinkClick r:id="rId8"/>
              </a:rPr>
              <a:t>http://www.letgodbetrue.com/pdf/reversal-of-fortune-in-christ.pdf</a:t>
            </a:r>
            <a:endParaRPr lang="en-US" sz="1400" dirty="0" smtClean="0"/>
          </a:p>
          <a:p>
            <a:r>
              <a:rPr lang="en-US" sz="2000" b="1" dirty="0" smtClean="0"/>
              <a:t>Proverbs 4:8 … </a:t>
            </a:r>
            <a:r>
              <a:rPr lang="en-US" sz="1400" dirty="0" smtClean="0">
                <a:solidFill>
                  <a:srgbClr val="FFFF00"/>
                </a:solidFill>
                <a:hlinkClick r:id="rId9"/>
              </a:rPr>
              <a:t>http://www.letgodbetrue.com/proverbs/commentaries/04_08.php</a:t>
            </a:r>
            <a:endParaRPr lang="en-US" sz="1400" dirty="0" smtClean="0">
              <a:solidFill>
                <a:srgbClr val="FFFF00"/>
              </a:solidFill>
            </a:endParaRPr>
          </a:p>
          <a:p>
            <a:r>
              <a:rPr lang="en-US" sz="2000" b="1" dirty="0" smtClean="0"/>
              <a:t>Proverbs 22:4 … </a:t>
            </a:r>
            <a:r>
              <a:rPr lang="en-US" sz="1400" dirty="0" smtClean="0">
                <a:solidFill>
                  <a:srgbClr val="FFFF00"/>
                </a:solidFill>
                <a:hlinkClick r:id="rId10"/>
              </a:rPr>
              <a:t>http://www.letgodbetrue.com/proverbs/commentaries/22_04.php</a:t>
            </a:r>
            <a:endParaRPr lang="en-US" sz="1400" dirty="0" smtClean="0">
              <a:solidFill>
                <a:srgbClr val="FFFF00"/>
              </a:solidFill>
            </a:endParaRPr>
          </a:p>
          <a:p>
            <a:endParaRPr lang="en-US" sz="1400" dirty="0" smtClean="0">
              <a:solidFill>
                <a:srgbClr val="FFFF00"/>
              </a:solidFill>
            </a:endParaRPr>
          </a:p>
          <a:p>
            <a:endParaRPr lang="en-US" sz="1400" dirty="0" smtClean="0">
              <a:solidFill>
                <a:srgbClr val="FFFF00"/>
              </a:solidFill>
            </a:endParaRPr>
          </a:p>
          <a:p>
            <a:endParaRPr lang="en-US" sz="1400" dirty="0" smtClean="0">
              <a:solidFill>
                <a:srgbClr val="FFFF00"/>
              </a:solidFill>
            </a:endParaRPr>
          </a:p>
          <a:p>
            <a:endParaRPr lang="en-US" sz="1400" dirty="0" smtClean="0">
              <a:solidFill>
                <a:srgbClr val="FFFF00"/>
              </a:solidFill>
            </a:endParaRPr>
          </a:p>
          <a:p>
            <a:endParaRPr lang="en-US" sz="1400" dirty="0" smtClean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en-US" sz="1400" dirty="0" smtClean="0">
                <a:solidFill>
                  <a:srgbClr val="FFFF00"/>
                </a:solidFill>
                <a:hlinkClick r:id="rId11"/>
              </a:rPr>
              <a:t>www.LetGodBeTrue.com</a:t>
            </a:r>
            <a:r>
              <a:rPr lang="en-US" sz="1400" dirty="0" smtClean="0">
                <a:solidFill>
                  <a:srgbClr val="FFFF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Announcements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Thank </a:t>
            </a:r>
            <a:r>
              <a:rPr lang="en-US" sz="2800" dirty="0" smtClean="0"/>
              <a:t>you, </a:t>
            </a:r>
            <a:r>
              <a:rPr lang="en-US" sz="2800" dirty="0" smtClean="0"/>
              <a:t>Heather and helpers, </a:t>
            </a:r>
            <a:r>
              <a:rPr lang="en-US" sz="2800" dirty="0" smtClean="0"/>
              <a:t>for supper tonight.</a:t>
            </a:r>
          </a:p>
          <a:p>
            <a:r>
              <a:rPr lang="en-US" sz="2800" dirty="0" smtClean="0"/>
              <a:t>Thank you, Sylvia and Deborah, for lunch on Sunday.</a:t>
            </a:r>
            <a:endParaRPr lang="en-US" sz="2800" dirty="0" smtClean="0"/>
          </a:p>
          <a:p>
            <a:r>
              <a:rPr lang="en-US" sz="2800" dirty="0" smtClean="0"/>
              <a:t>Thanks to all quizzers! Get ready for the tournament!</a:t>
            </a:r>
            <a:endParaRPr lang="en-US" sz="2800" dirty="0" smtClean="0"/>
          </a:p>
          <a:p>
            <a:r>
              <a:rPr lang="en-US" sz="2800" dirty="0" smtClean="0"/>
              <a:t>David Jones deserves special mention at #5 quizzer!</a:t>
            </a:r>
            <a:endParaRPr lang="en-US" sz="2800" dirty="0" smtClean="0"/>
          </a:p>
          <a:p>
            <a:r>
              <a:rPr lang="en-US" sz="2800" dirty="0" smtClean="0"/>
              <a:t>Genesis 18 is a great chapter. Are you like ________?</a:t>
            </a:r>
            <a:endParaRPr lang="en-US" sz="2800" dirty="0" smtClean="0"/>
          </a:p>
          <a:p>
            <a:r>
              <a:rPr lang="en-US" sz="2800" dirty="0" smtClean="0"/>
              <a:t>Prayer meeting tomorrow night at Bryant’s. See Zack.</a:t>
            </a:r>
          </a:p>
          <a:p>
            <a:r>
              <a:rPr lang="en-US" sz="2700" dirty="0" smtClean="0"/>
              <a:t>Thanks to Michael and Jones’ family for Sunday event.</a:t>
            </a:r>
            <a:endParaRPr lang="en-US" sz="2700" dirty="0" smtClean="0"/>
          </a:p>
          <a:p>
            <a:endParaRPr lang="en-US" sz="2800" dirty="0" smtClean="0"/>
          </a:p>
          <a:p>
            <a:pPr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en-US" sz="4000" b="1" dirty="0" smtClean="0"/>
              <a:t>Prayer</a:t>
            </a:r>
            <a:endParaRPr lang="en-US" sz="2800" b="1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229600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THANKSGIVINGS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PETITIONS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David and Jeah Huey engagement.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0" dirty="0" smtClean="0"/>
                        <a:t>Patricia’s father’s funeral today.</a:t>
                      </a:r>
                      <a:endParaRPr lang="en-U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For conviction to not</a:t>
                      </a:r>
                      <a:r>
                        <a:rPr lang="pt-BR" sz="2000" baseline="0" dirty="0" smtClean="0"/>
                        <a:t> be Jn 6 seekers.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0" dirty="0" smtClean="0"/>
                        <a:t>Austin Handal had decent interview.</a:t>
                      </a:r>
                      <a:endParaRPr lang="en-U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Abraham safely home from</a:t>
                      </a:r>
                      <a:r>
                        <a:rPr lang="pt-BR" sz="2000" baseline="0" dirty="0" smtClean="0"/>
                        <a:t> seizures.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dirty="0" smtClean="0"/>
                        <a:t>Provide</a:t>
                      </a:r>
                      <a:r>
                        <a:rPr lang="pt-BR" sz="2000" b="0" baseline="0" dirty="0" smtClean="0"/>
                        <a:t> and preserve needed jobs.</a:t>
                      </a:r>
                      <a:endParaRPr lang="en-US" sz="2000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 smtClean="0"/>
                        <a:t>Greenville is city with many benefits.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/>
                        <a:t>Smooth inauguration to exalt power.</a:t>
                      </a:r>
                      <a:endParaRPr lang="en-U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0" dirty="0" smtClean="0"/>
                        <a:t>Young men on fire for the Lord.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0" dirty="0" smtClean="0"/>
                        <a:t>Globalists</a:t>
                      </a:r>
                      <a:r>
                        <a:rPr lang="pt-BR" sz="2000" b="0" baseline="0" dirty="0" smtClean="0"/>
                        <a:t> at Davos to be confounded.</a:t>
                      </a:r>
                      <a:endParaRPr lang="en-U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Salvation truth about Bible</a:t>
                      </a:r>
                      <a:r>
                        <a:rPr lang="en-US" sz="2000" baseline="0" dirty="0" smtClean="0"/>
                        <a:t> Abraham.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More love and service to Jesus Christ.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1828800"/>
            <a:ext cx="3962399" cy="200054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4000" dirty="0" smtClean="0">
              <a:solidFill>
                <a:srgbClr val="FF0000"/>
              </a:solidFill>
            </a:endParaRPr>
          </a:p>
          <a:p>
            <a:pPr algn="ctr"/>
            <a:r>
              <a:rPr lang="en-US" sz="4000" u="sng" dirty="0" smtClean="0">
                <a:solidFill>
                  <a:srgbClr val="FF0000"/>
                </a:solidFill>
              </a:rPr>
              <a:t>Prayer</a:t>
            </a:r>
            <a:endParaRPr lang="en-US" sz="2800" dirty="0" smtClean="0">
              <a:solidFill>
                <a:srgbClr val="FF0000"/>
              </a:solidFill>
            </a:endParaRPr>
          </a:p>
          <a:p>
            <a:pPr algn="ctr"/>
            <a:endParaRPr lang="en-US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1675</Words>
  <Application>Microsoft Office PowerPoint</Application>
  <PresentationFormat>On-screen Show (4:3)</PresentationFormat>
  <Paragraphs>305</Paragraphs>
  <Slides>66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67" baseType="lpstr">
      <vt:lpstr>Office Theme</vt:lpstr>
      <vt:lpstr>Family Supper &amp; Bible Study</vt:lpstr>
      <vt:lpstr>Slide 2</vt:lpstr>
      <vt:lpstr>Slide 3</vt:lpstr>
      <vt:lpstr>Slide 4</vt:lpstr>
      <vt:lpstr>Slide 5</vt:lpstr>
      <vt:lpstr>Slide 6</vt:lpstr>
      <vt:lpstr>Announcements</vt:lpstr>
      <vt:lpstr>Prayer</vt:lpstr>
      <vt:lpstr>Slide 9</vt:lpstr>
      <vt:lpstr>Slide 10</vt:lpstr>
      <vt:lpstr>Reversal of Fortune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You Must Use the Witnesses!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You Must See the Reversals!</vt:lpstr>
      <vt:lpstr>You Must Remember the Reversals!</vt:lpstr>
      <vt:lpstr>You Must Qualify for the Reversals!</vt:lpstr>
      <vt:lpstr>Slide 60</vt:lpstr>
      <vt:lpstr>Slide 61</vt:lpstr>
      <vt:lpstr>Slide 62</vt:lpstr>
      <vt:lpstr>Slide 63</vt:lpstr>
      <vt:lpstr>Slide 64</vt:lpstr>
      <vt:lpstr>Slide 65</vt:lpstr>
      <vt:lpstr>For Further Study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161</cp:revision>
  <dcterms:created xsi:type="dcterms:W3CDTF">2017-01-18T14:54:37Z</dcterms:created>
  <dcterms:modified xsi:type="dcterms:W3CDTF">2017-01-18T21:19:51Z</dcterms:modified>
</cp:coreProperties>
</file>